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0" r:id="rId4"/>
    <p:sldId id="257" r:id="rId5"/>
    <p:sldId id="258" r:id="rId6"/>
    <p:sldId id="288" r:id="rId7"/>
    <p:sldId id="289" r:id="rId8"/>
    <p:sldId id="290" r:id="rId9"/>
    <p:sldId id="287" r:id="rId10"/>
    <p:sldId id="279" r:id="rId11"/>
    <p:sldId id="283" r:id="rId12"/>
    <p:sldId id="284" r:id="rId13"/>
    <p:sldId id="281" r:id="rId14"/>
    <p:sldId id="262" r:id="rId15"/>
    <p:sldId id="295" r:id="rId16"/>
    <p:sldId id="263" r:id="rId17"/>
    <p:sldId id="264" r:id="rId18"/>
    <p:sldId id="265" r:id="rId19"/>
    <p:sldId id="266" r:id="rId20"/>
    <p:sldId id="267" r:id="rId21"/>
    <p:sldId id="268" r:id="rId22"/>
    <p:sldId id="269" r:id="rId23"/>
    <p:sldId id="270" r:id="rId24"/>
    <p:sldId id="273" r:id="rId25"/>
    <p:sldId id="274" r:id="rId26"/>
    <p:sldId id="275" r:id="rId27"/>
    <p:sldId id="276" r:id="rId28"/>
    <p:sldId id="286" r:id="rId29"/>
    <p:sldId id="291" r:id="rId30"/>
    <p:sldId id="292" r:id="rId31"/>
    <p:sldId id="293" r:id="rId32"/>
    <p:sldId id="29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84"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E4ECAA-0A52-403F-900D-823D09527DE8}"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4B7EC-FEB8-4CF5-A8C8-AB0C88577F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8EA61E-A74C-464E-AC18-FB0B9D53B769}"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14C486-A436-4786-984B-92BB45383F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DDF1A7-A5A1-4105-99AE-06069739A94C}"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469252-CE11-4235-9542-D4D9B46CB9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A85F09-52F7-4630-B8EA-FC24173EAC31}"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F51936-ACAC-4CAB-8BA4-89BA2343F0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F8B85D-A924-46D3-BD0B-A1B1FE5121EE}" type="datetimeFigureOut">
              <a:rPr lang="en-US"/>
              <a:pPr>
                <a:defRPr/>
              </a:pPr>
              <a:t>1/18/2020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4D051-288E-426F-AE18-4D01CB2023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BCCBD4-9FBE-4899-B82C-9C0322646910}"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650753-0C1E-4655-A2FA-F349F77CA7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4517E9-F0D4-4840-BF2B-D25FBC7C5B62}" type="datetimeFigureOut">
              <a:rPr lang="en-US"/>
              <a:pPr>
                <a:defRPr/>
              </a:pPr>
              <a:t>1/18/2020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C10860-6E0C-480F-9E85-0D850D4421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AD65ED-8F31-4710-A01C-DAA0E02C12CC}" type="datetimeFigureOut">
              <a:rPr lang="en-US"/>
              <a:pPr>
                <a:defRPr/>
              </a:pPr>
              <a:t>1/18/2020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C0F89C-5B98-4C7C-AECE-1812495D6C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7F09F9-5473-4425-BD60-4FA275B9E10F}" type="datetimeFigureOut">
              <a:rPr lang="en-US"/>
              <a:pPr>
                <a:defRPr/>
              </a:pPr>
              <a:t>1/18/2020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045F91-B05E-4092-83AC-E63320BBCE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80FE3-CED3-4F1A-979E-C914B20EBC95}"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CEE7AB-50A3-47EB-ADD1-B1B7DF8710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8F18A-FDD6-4A7C-9C98-CA8E98BCA46C}" type="datetimeFigureOut">
              <a:rPr lang="en-US"/>
              <a:pPr>
                <a:defRPr/>
              </a:pPr>
              <a:t>1/18/2020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1E33CE-1FF7-42FC-9E56-22CAAFD5FB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03F3BDC-6FAC-46D7-B56C-141EA6292251}" type="datetimeFigureOut">
              <a:rPr lang="en-US"/>
              <a:pPr>
                <a:defRPr/>
              </a:pPr>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9547455-D23E-4376-B1C9-EA2E3FF35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762000"/>
            <a:ext cx="7772400" cy="1828800"/>
          </a:xfrm>
        </p:spPr>
        <p:txBody>
          <a:bodyPr/>
          <a:lstStyle/>
          <a:p>
            <a:r>
              <a:rPr lang="en-US" b="1" dirty="0" smtClean="0"/>
              <a:t>RULES FOR THE </a:t>
            </a:r>
            <a:br>
              <a:rPr lang="en-US" b="1" dirty="0" smtClean="0"/>
            </a:br>
            <a:r>
              <a:rPr lang="en-US" b="1" dirty="0" smtClean="0"/>
              <a:t>2020 SOLAR CAR CHALLENGE</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dirty="0"/>
          </a:p>
        </p:txBody>
      </p:sp>
      <p:pic>
        <p:nvPicPr>
          <p:cNvPr id="5" name="Picture 4" descr="scc_logo - hi res.jpg"/>
          <p:cNvPicPr>
            <a:picLocks noChangeAspect="1"/>
          </p:cNvPicPr>
          <p:nvPr/>
        </p:nvPicPr>
        <p:blipFill>
          <a:blip r:embed="rId2" cstate="print"/>
          <a:stretch>
            <a:fillRect/>
          </a:stretch>
        </p:blipFill>
        <p:spPr>
          <a:xfrm>
            <a:off x="1676400" y="2432303"/>
            <a:ext cx="5658724" cy="32896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Section 10: DIVISIONS</a:t>
            </a:r>
          </a:p>
        </p:txBody>
      </p:sp>
      <p:sp>
        <p:nvSpPr>
          <p:cNvPr id="3" name="Content Placeholder 2"/>
          <p:cNvSpPr>
            <a:spLocks noGrp="1"/>
          </p:cNvSpPr>
          <p:nvPr>
            <p:ph idx="1"/>
          </p:nvPr>
        </p:nvSpPr>
        <p:spPr>
          <a:xfrm>
            <a:off x="381000" y="1295400"/>
            <a:ext cx="8382000" cy="5562600"/>
          </a:xfrm>
          <a:solidFill>
            <a:schemeClr val="bg1"/>
          </a:solidFill>
        </p:spPr>
        <p:txBody>
          <a:bodyPr rtlCol="0">
            <a:normAutofit fontScale="70000" lnSpcReduction="20000"/>
          </a:bodyPr>
          <a:lstStyle/>
          <a:p>
            <a:pPr fontAlgn="auto">
              <a:spcAft>
                <a:spcPts val="0"/>
              </a:spcAft>
              <a:buFont typeface="Arial" pitchFamily="34" charset="0"/>
              <a:buNone/>
              <a:defRPr/>
            </a:pPr>
            <a:r>
              <a:rPr lang="en-US" b="1" dirty="0" smtClean="0"/>
              <a:t>Classic Division: </a:t>
            </a:r>
            <a:r>
              <a:rPr lang="en-US" dirty="0" smtClean="0"/>
              <a:t>No hub motors; lead-acid batteries; solar modules at ≤ 20% efficient</a:t>
            </a:r>
          </a:p>
          <a:p>
            <a:pPr fontAlgn="auto">
              <a:spcAft>
                <a:spcPts val="0"/>
              </a:spcAft>
              <a:buFont typeface="Arial" pitchFamily="34" charset="0"/>
              <a:buNone/>
              <a:defRPr/>
            </a:pPr>
            <a:endParaRPr lang="en-US" dirty="0" smtClean="0"/>
          </a:p>
          <a:p>
            <a:pPr fontAlgn="auto">
              <a:spcAft>
                <a:spcPts val="0"/>
              </a:spcAft>
              <a:buNone/>
              <a:defRPr/>
            </a:pPr>
            <a:r>
              <a:rPr lang="en-US" b="1" dirty="0" smtClean="0"/>
              <a:t>Advanced Classic </a:t>
            </a:r>
            <a:r>
              <a:rPr lang="en-US" b="1" dirty="0"/>
              <a:t>Division: </a:t>
            </a:r>
            <a:r>
              <a:rPr lang="en-US" dirty="0" smtClean="0"/>
              <a:t>3 or more years in classic with same basic vehicle structure and major components</a:t>
            </a:r>
            <a:endParaRPr lang="en-US" dirty="0"/>
          </a:p>
          <a:p>
            <a:pPr fontAlgn="auto">
              <a:spcAft>
                <a:spcPts val="0"/>
              </a:spcAft>
              <a:buNone/>
              <a:defRPr/>
            </a:pPr>
            <a:endParaRPr lang="en-US" b="1" dirty="0" smtClean="0"/>
          </a:p>
          <a:p>
            <a:pPr fontAlgn="auto">
              <a:spcAft>
                <a:spcPts val="0"/>
              </a:spcAft>
              <a:buNone/>
              <a:defRPr/>
            </a:pPr>
            <a:r>
              <a:rPr lang="en-US" b="1" dirty="0" smtClean="0"/>
              <a:t>Advanced Division</a:t>
            </a:r>
            <a:r>
              <a:rPr lang="en-US" b="1" dirty="0"/>
              <a:t>: </a:t>
            </a:r>
            <a:r>
              <a:rPr lang="en-US" dirty="0" smtClean="0"/>
              <a:t>Hub motors; prefabricated solar car molds; advanced battery chemistries</a:t>
            </a:r>
            <a:endParaRPr lang="en-US" dirty="0"/>
          </a:p>
          <a:p>
            <a:pPr fontAlgn="auto">
              <a:spcAft>
                <a:spcPts val="0"/>
              </a:spcAft>
              <a:buFont typeface="Arial" pitchFamily="34" charset="0"/>
              <a:buNone/>
              <a:defRPr/>
            </a:pPr>
            <a:endParaRPr lang="en-US" dirty="0" smtClean="0"/>
          </a:p>
          <a:p>
            <a:pPr fontAlgn="auto">
              <a:spcAft>
                <a:spcPts val="0"/>
              </a:spcAft>
              <a:buNone/>
              <a:defRPr/>
            </a:pPr>
            <a:r>
              <a:rPr lang="en-US" b="1" dirty="0" smtClean="0"/>
              <a:t>Electric-Solar Powered Car Division</a:t>
            </a:r>
            <a:r>
              <a:rPr lang="en-US" b="1" dirty="0"/>
              <a:t>: </a:t>
            </a:r>
            <a:r>
              <a:rPr lang="en-US" dirty="0" smtClean="0"/>
              <a:t>Solar cells on charging station; Classic Division technology; 2 x 2kWh battery packs</a:t>
            </a:r>
          </a:p>
          <a:p>
            <a:pPr fontAlgn="auto">
              <a:spcAft>
                <a:spcPts val="0"/>
              </a:spcAft>
              <a:buNone/>
              <a:defRPr/>
            </a:pPr>
            <a:endParaRPr lang="en-US" dirty="0"/>
          </a:p>
          <a:p>
            <a:pPr fontAlgn="auto">
              <a:spcAft>
                <a:spcPts val="0"/>
              </a:spcAft>
              <a:buNone/>
              <a:defRPr/>
            </a:pPr>
            <a:r>
              <a:rPr lang="en-US" b="1" dirty="0" smtClean="0"/>
              <a:t>Cruiser Division: </a:t>
            </a:r>
            <a:r>
              <a:rPr lang="en-US" dirty="0" smtClean="0"/>
              <a:t>Seating for four; totally enclosed; solar array integrated into the skin of the vehicle; workable trunk</a:t>
            </a:r>
            <a:r>
              <a:rPr lang="en-US" dirty="0"/>
              <a:t>	</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spTree>
    <p:extLst>
      <p:ext uri="{BB962C8B-B14F-4D97-AF65-F5344CB8AC3E}">
        <p14:creationId xmlns:p14="http://schemas.microsoft.com/office/powerpoint/2010/main" val="222399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4724400"/>
          </a:xfrm>
        </p:spPr>
        <p:txBody>
          <a:bodyPr rtlCol="0">
            <a:normAutofit fontScale="90000"/>
          </a:bodyPr>
          <a:lstStyle/>
          <a:p>
            <a:pPr algn="l" fontAlgn="auto">
              <a:spcAft>
                <a:spcPts val="0"/>
              </a:spcAft>
              <a:defRPr/>
            </a:pPr>
            <a:r>
              <a:rPr lang="en-US" sz="3200" b="1" dirty="0" smtClean="0"/>
              <a:t/>
            </a:r>
            <a:br>
              <a:rPr lang="en-US" sz="3200" b="1" dirty="0" smtClean="0"/>
            </a:br>
            <a:r>
              <a:rPr lang="en-US" sz="3200" b="1" dirty="0" smtClean="0"/>
              <a:t/>
            </a:r>
            <a:br>
              <a:rPr lang="en-US" sz="3200" b="1" dirty="0" smtClean="0"/>
            </a:br>
            <a:r>
              <a:rPr lang="en-US" sz="3200" b="1" dirty="0"/>
              <a:t/>
            </a:r>
            <a:br>
              <a:rPr lang="en-US" sz="3200" b="1" dirty="0"/>
            </a:br>
            <a:r>
              <a:rPr lang="en-US" sz="3200" b="1" dirty="0" smtClean="0"/>
              <a:t>Section 5: SOLAR CAR REGULATIONS</a:t>
            </a:r>
            <a:r>
              <a:rPr lang="en-US" b="1" dirty="0" smtClean="0"/>
              <a:t>  </a:t>
            </a:r>
            <a:br>
              <a:rPr lang="en-US" b="1" dirty="0" smtClean="0"/>
            </a:br>
            <a:r>
              <a:rPr lang="en-US" b="1" dirty="0" smtClean="0"/>
              <a:t>	</a:t>
            </a:r>
            <a:r>
              <a:rPr lang="en-US" sz="2200" b="1" dirty="0" smtClean="0"/>
              <a:t>5.1 – Dimensions – </a:t>
            </a:r>
            <a:r>
              <a:rPr lang="en-US" sz="2200" dirty="0" smtClean="0"/>
              <a:t>Length</a:t>
            </a:r>
            <a:r>
              <a:rPr lang="en-US" sz="2200" b="1" dirty="0" smtClean="0"/>
              <a:t> = </a:t>
            </a:r>
            <a:r>
              <a:rPr lang="en-US" sz="2200" dirty="0" smtClean="0"/>
              <a:t>5m, Height = 1.6m, Width = 1.8m </a:t>
            </a:r>
            <a:br>
              <a:rPr lang="en-US" sz="2200" dirty="0" smtClean="0"/>
            </a:br>
            <a:r>
              <a:rPr lang="en-US" sz="2200" dirty="0" smtClean="0"/>
              <a:t>		 5.1.2 – Stability  [Tilt Test] </a:t>
            </a:r>
            <a:br>
              <a:rPr lang="en-US" sz="2200" dirty="0" smtClean="0"/>
            </a:br>
            <a:r>
              <a:rPr lang="en-US" sz="2200" dirty="0" smtClean="0"/>
              <a:t>		 5.1.3 – Body of Vehicle – windshields required, but body is</a:t>
            </a:r>
            <a:br>
              <a:rPr lang="en-US" sz="2200" dirty="0" smtClean="0"/>
            </a:br>
            <a:r>
              <a:rPr lang="en-US" sz="2200" dirty="0" smtClean="0"/>
              <a:t>			not required unless judges determine that driving 				without a body would be unsafe.  A </a:t>
            </a:r>
            <a:r>
              <a:rPr lang="en-US" sz="2200" b="1" dirty="0" smtClean="0">
                <a:solidFill>
                  <a:schemeClr val="tx2"/>
                </a:solidFill>
              </a:rPr>
              <a:t>belly pan </a:t>
            </a:r>
            <a:r>
              <a:rPr lang="en-US" sz="2200" dirty="0" smtClean="0"/>
              <a:t>is</a:t>
            </a:r>
            <a:br>
              <a:rPr lang="en-US" sz="2200" dirty="0" smtClean="0"/>
            </a:br>
            <a:r>
              <a:rPr lang="en-US" sz="2200" dirty="0" smtClean="0"/>
              <a:t>			required. </a:t>
            </a:r>
            <a:br>
              <a:rPr lang="en-US" sz="2200" dirty="0" smtClean="0"/>
            </a:br>
            <a:r>
              <a:rPr lang="en-US" sz="2200" dirty="0" smtClean="0"/>
              <a:t/>
            </a:r>
            <a:br>
              <a:rPr lang="en-US" sz="2200" dirty="0" smtClean="0"/>
            </a:br>
            <a:r>
              <a:rPr lang="en-US" sz="2200" dirty="0"/>
              <a:t>	</a:t>
            </a:r>
            <a:r>
              <a:rPr lang="en-US" sz="2200" b="1" i="1" dirty="0" smtClean="0">
                <a:solidFill>
                  <a:srgbClr val="7030A0"/>
                </a:solidFill>
              </a:rPr>
              <a:t>Crush Zones drawings must include vertical and horizontal dimensions</a:t>
            </a:r>
            <a:br>
              <a:rPr lang="en-US" sz="2200" b="1" i="1" dirty="0" smtClean="0">
                <a:solidFill>
                  <a:srgbClr val="7030A0"/>
                </a:solidFill>
              </a:rPr>
            </a:br>
            <a:r>
              <a:rPr lang="en-US" sz="2200" b="1" i="1" dirty="0">
                <a:solidFill>
                  <a:srgbClr val="7030A0"/>
                </a:solidFill>
              </a:rPr>
              <a:t>	</a:t>
            </a:r>
            <a:r>
              <a:rPr lang="en-US" sz="2200" b="1" i="1" dirty="0" smtClean="0">
                <a:solidFill>
                  <a:srgbClr val="7030A0"/>
                </a:solidFill>
              </a:rPr>
              <a:t>and dimensions of Roll Bar.  [Rule 3.6]</a:t>
            </a:r>
            <a:br>
              <a:rPr lang="en-US" sz="2200" b="1" i="1" dirty="0" smtClean="0">
                <a:solidFill>
                  <a:srgbClr val="7030A0"/>
                </a:solidFill>
              </a:rPr>
            </a:br>
            <a:r>
              <a:rPr lang="en-US" sz="2200" i="1" dirty="0" smtClean="0">
                <a:solidFill>
                  <a:srgbClr val="7030A0"/>
                </a:solidFill>
              </a:rPr>
              <a:t/>
            </a:r>
            <a:br>
              <a:rPr lang="en-US" sz="2200" i="1" dirty="0" smtClean="0">
                <a:solidFill>
                  <a:srgbClr val="7030A0"/>
                </a:solidFill>
              </a:rPr>
            </a:br>
            <a:r>
              <a:rPr lang="en-US" sz="2200" dirty="0"/>
              <a:t>	</a:t>
            </a:r>
            <a:r>
              <a:rPr lang="en-US" sz="2200" b="1" dirty="0" smtClean="0"/>
              <a:t>5.2 – Structure </a:t>
            </a:r>
            <a:r>
              <a:rPr lang="en-US" sz="2200" dirty="0" smtClean="0"/>
              <a:t>– teams must be able to demonstrate specific, 			adequate “crush zones.”  </a:t>
            </a:r>
            <a:br>
              <a:rPr lang="en-US" sz="2200" dirty="0" smtClean="0"/>
            </a:br>
            <a:r>
              <a:rPr lang="en-US" sz="2200" dirty="0"/>
              <a:t>	</a:t>
            </a:r>
            <a:r>
              <a:rPr lang="en-US" sz="2200" dirty="0" smtClean="0"/>
              <a:t>	5.2.1 – Roll Cage welded to frame  (1.9cm OD, 5cm clearance)</a:t>
            </a:r>
            <a:br>
              <a:rPr lang="en-US" sz="2200" dirty="0" smtClean="0"/>
            </a:br>
            <a:r>
              <a:rPr lang="en-US" sz="2200" dirty="0" smtClean="0"/>
              <a:t>		5.2.2 -  Crush zones  (15cm from driver in all directions)</a:t>
            </a:r>
            <a:br>
              <a:rPr lang="en-US" sz="2200" dirty="0" smtClean="0"/>
            </a:br>
            <a:r>
              <a:rPr lang="en-US" sz="2200" dirty="0"/>
              <a:t>	</a:t>
            </a:r>
            <a:r>
              <a:rPr lang="en-US" sz="2200" dirty="0" smtClean="0"/>
              <a:t>	5.2.3 – Roll Bar welded to frame 5cm above driver’s head 				(5cm OD) and </a:t>
            </a:r>
            <a:r>
              <a:rPr lang="en-US" sz="2200" i="1" dirty="0" smtClean="0">
                <a:solidFill>
                  <a:srgbClr val="7030A0"/>
                </a:solidFill>
              </a:rPr>
              <a:t>must be construction of one</a:t>
            </a:r>
            <a:br>
              <a:rPr lang="en-US" sz="2200" i="1" dirty="0" smtClean="0">
                <a:solidFill>
                  <a:srgbClr val="7030A0"/>
                </a:solidFill>
              </a:rPr>
            </a:br>
            <a:r>
              <a:rPr lang="en-US" sz="2200" i="1" dirty="0">
                <a:solidFill>
                  <a:srgbClr val="7030A0"/>
                </a:solidFill>
              </a:rPr>
              <a:t>	</a:t>
            </a:r>
            <a:r>
              <a:rPr lang="en-US" sz="2200" i="1" dirty="0" smtClean="0">
                <a:solidFill>
                  <a:srgbClr val="7030A0"/>
                </a:solidFill>
              </a:rPr>
              <a:t>		continuous piece of metal.</a:t>
            </a:r>
            <a:br>
              <a:rPr lang="en-US" sz="2200" i="1" dirty="0" smtClean="0">
                <a:solidFill>
                  <a:srgbClr val="7030A0"/>
                </a:solidFill>
              </a:rPr>
            </a:br>
            <a:r>
              <a:rPr lang="en-US" sz="2200" dirty="0" smtClean="0"/>
              <a:t/>
            </a:r>
            <a:br>
              <a:rPr lang="en-US" sz="2200" dirty="0" smtClean="0"/>
            </a:br>
            <a:r>
              <a:rPr lang="en-US" sz="2200" dirty="0"/>
              <a:t>	</a:t>
            </a:r>
            <a:endParaRPr lang="en-US" dirty="0"/>
          </a:p>
        </p:txBody>
      </p:sp>
    </p:spTree>
    <p:extLst>
      <p:ext uri="{BB962C8B-B14F-4D97-AF65-F5344CB8AC3E}">
        <p14:creationId xmlns:p14="http://schemas.microsoft.com/office/powerpoint/2010/main" val="225557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685800"/>
            <a:ext cx="7810500" cy="5707672"/>
          </a:xfrm>
          <a:prstGeom prst="rect">
            <a:avLst/>
          </a:prstGeom>
        </p:spPr>
      </p:pic>
    </p:spTree>
    <p:extLst>
      <p:ext uri="{BB962C8B-B14F-4D97-AF65-F5344CB8AC3E}">
        <p14:creationId xmlns:p14="http://schemas.microsoft.com/office/powerpoint/2010/main" val="103041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Section 5.4 - ELECTRICAL</a:t>
            </a:r>
          </a:p>
        </p:txBody>
      </p:sp>
      <p:sp>
        <p:nvSpPr>
          <p:cNvPr id="3" name="Content Placeholder 2"/>
          <p:cNvSpPr>
            <a:spLocks noGrp="1"/>
          </p:cNvSpPr>
          <p:nvPr>
            <p:ph idx="1"/>
          </p:nvPr>
        </p:nvSpPr>
        <p:spPr>
          <a:xfrm>
            <a:off x="381000" y="1219200"/>
            <a:ext cx="8382000" cy="5638800"/>
          </a:xfrm>
          <a:solidFill>
            <a:schemeClr val="bg1"/>
          </a:solidFill>
        </p:spPr>
        <p:txBody>
          <a:bodyPr rtlCol="0">
            <a:normAutofit fontScale="92500" lnSpcReduction="10000"/>
          </a:bodyPr>
          <a:lstStyle/>
          <a:p>
            <a:pPr fontAlgn="auto">
              <a:spcAft>
                <a:spcPts val="0"/>
              </a:spcAft>
              <a:defRPr/>
            </a:pPr>
            <a:r>
              <a:rPr lang="en-US" sz="2800" dirty="0" smtClean="0"/>
              <a:t>[5.4] Batteries: 5 kWh max at 20 </a:t>
            </a:r>
            <a:r>
              <a:rPr lang="en-US" sz="2800" dirty="0" err="1" smtClean="0"/>
              <a:t>hr</a:t>
            </a:r>
            <a:r>
              <a:rPr lang="en-US" sz="2800" dirty="0" smtClean="0"/>
              <a:t> discharge rate; </a:t>
            </a:r>
            <a:r>
              <a:rPr lang="en-US" sz="2800" dirty="0" smtClean="0">
                <a:solidFill>
                  <a:srgbClr val="FF0000"/>
                </a:solidFill>
              </a:rPr>
              <a:t>terminals must have locking washers</a:t>
            </a:r>
            <a:r>
              <a:rPr lang="en-US" sz="2800" dirty="0" smtClean="0"/>
              <a:t>.</a:t>
            </a:r>
          </a:p>
          <a:p>
            <a:pPr fontAlgn="auto">
              <a:spcAft>
                <a:spcPts val="0"/>
              </a:spcAft>
              <a:defRPr/>
            </a:pPr>
            <a:r>
              <a:rPr lang="en-US" sz="2800" dirty="0" smtClean="0"/>
              <a:t>[5.4.2] Main Fuse: </a:t>
            </a:r>
            <a:r>
              <a:rPr lang="en-US" sz="2800" dirty="0" smtClean="0">
                <a:solidFill>
                  <a:srgbClr val="7030A0"/>
                </a:solidFill>
              </a:rPr>
              <a:t>125% of expected peak current, separate enclosure; </a:t>
            </a:r>
            <a:r>
              <a:rPr lang="en-US" sz="2800" dirty="0" smtClean="0"/>
              <a:t>Rated as appropriate for DC voltage;</a:t>
            </a:r>
            <a:br>
              <a:rPr lang="en-US" sz="2800" dirty="0" smtClean="0"/>
            </a:br>
            <a:r>
              <a:rPr lang="en-US" sz="2800" dirty="0" smtClean="0"/>
              <a:t>			</a:t>
            </a:r>
            <a:r>
              <a:rPr lang="en-US" sz="2800" dirty="0" smtClean="0">
                <a:sym typeface="Wingdings" panose="05000000000000000000" pitchFamily="2" charset="2"/>
              </a:rPr>
              <a:t> Made by Copper </a:t>
            </a:r>
            <a:r>
              <a:rPr lang="en-US" sz="2800" dirty="0" err="1" smtClean="0">
                <a:sym typeface="Wingdings" panose="05000000000000000000" pitchFamily="2" charset="2"/>
              </a:rPr>
              <a:t>Bussman</a:t>
            </a:r>
            <a:r>
              <a:rPr lang="en-US" sz="2800" dirty="0" smtClean="0">
                <a:sym typeface="Wingdings" panose="05000000000000000000" pitchFamily="2" charset="2"/>
              </a:rPr>
              <a:t> (~$20)</a:t>
            </a:r>
            <a:br>
              <a:rPr lang="en-US" sz="2800" dirty="0" smtClean="0">
                <a:sym typeface="Wingdings" panose="05000000000000000000" pitchFamily="2" charset="2"/>
              </a:rPr>
            </a:br>
            <a:r>
              <a:rPr lang="en-US" sz="2800" dirty="0" smtClean="0">
                <a:sym typeface="Wingdings" panose="05000000000000000000" pitchFamily="2" charset="2"/>
              </a:rPr>
              <a:t>				ANN = Very Fast Acting</a:t>
            </a:r>
          </a:p>
          <a:p>
            <a:pPr fontAlgn="auto">
              <a:spcAft>
                <a:spcPts val="0"/>
              </a:spcAft>
              <a:defRPr/>
            </a:pPr>
            <a:r>
              <a:rPr lang="en-US" sz="2800" dirty="0" smtClean="0"/>
              <a:t>[5.4.3] Enclosures: Rigid, must have forced-air </a:t>
            </a:r>
            <a:r>
              <a:rPr lang="en-US" sz="2800" dirty="0" smtClean="0"/>
              <a:t>ventilation; </a:t>
            </a:r>
            <a:r>
              <a:rPr lang="en-US" sz="2800" dirty="0">
                <a:solidFill>
                  <a:srgbClr val="7030A0"/>
                </a:solidFill>
              </a:rPr>
              <a:t>no venting into driver’s compartment</a:t>
            </a:r>
          </a:p>
          <a:p>
            <a:pPr fontAlgn="auto">
              <a:spcAft>
                <a:spcPts val="0"/>
              </a:spcAft>
              <a:defRPr/>
            </a:pPr>
            <a:r>
              <a:rPr lang="en-US" sz="2800" dirty="0" smtClean="0"/>
              <a:t>[5.4.4] Supplemental Batteries: Powers all devices other than propulsion; must have low battery warning system</a:t>
            </a:r>
          </a:p>
          <a:p>
            <a:pPr fontAlgn="auto">
              <a:spcAft>
                <a:spcPts val="0"/>
              </a:spcAft>
              <a:defRPr/>
            </a:pPr>
            <a:r>
              <a:rPr lang="en-US" sz="2800" dirty="0" smtClean="0"/>
              <a:t>[5.4.5] Disconnect Switches: Must be push-off; 2 each of motor and array disconnects.  </a:t>
            </a:r>
            <a:r>
              <a:rPr lang="en-US" sz="2800" dirty="0" smtClean="0">
                <a:solidFill>
                  <a:srgbClr val="FF0000"/>
                </a:solidFill>
              </a:rPr>
              <a:t>Relay/contactor in 2021!</a:t>
            </a:r>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pic>
        <p:nvPicPr>
          <p:cNvPr id="1026" name="Picture 2" descr="http://ecx.images-amazon.com/images/I/61jWcaAHpxL._SL1332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538" b="29613"/>
          <a:stretch/>
        </p:blipFill>
        <p:spPr bwMode="auto">
          <a:xfrm>
            <a:off x="990600" y="2743200"/>
            <a:ext cx="1981200" cy="7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5791200"/>
          </a:xfrm>
        </p:spPr>
        <p:txBody>
          <a:bodyPr/>
          <a:lstStyle/>
          <a:p>
            <a:r>
              <a:rPr lang="en-US" smtClean="0"/>
              <a:t/>
            </a:r>
            <a:br>
              <a:rPr lang="en-US" smtClean="0"/>
            </a:br>
            <a:r>
              <a:rPr lang="en-US" smtClean="0"/>
              <a:t> </a:t>
            </a:r>
            <a:br>
              <a:rPr lang="en-US" smtClean="0"/>
            </a:br>
            <a:endParaRPr lang="en-US"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6439"/>
            <a:ext cx="8077200" cy="4792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457200"/>
            <a:ext cx="8229600" cy="5791200"/>
          </a:xfrm>
        </p:spPr>
        <p:txBody>
          <a:bodyPr/>
          <a:lstStyle/>
          <a:p>
            <a:r>
              <a:rPr lang="en-US" smtClean="0"/>
              <a:t/>
            </a:r>
            <a:br>
              <a:rPr lang="en-US" smtClean="0"/>
            </a:br>
            <a:r>
              <a:rPr lang="en-US" smtClean="0"/>
              <a:t> </a:t>
            </a:r>
            <a:br>
              <a:rPr lang="en-US" smtClean="0"/>
            </a:br>
            <a:endParaRPr lang="en-US"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rotWithShape="1">
          <a:blip r:embed="rId2"/>
          <a:srcRect r="30176"/>
          <a:stretch/>
        </p:blipFill>
        <p:spPr>
          <a:xfrm>
            <a:off x="533399" y="1143000"/>
            <a:ext cx="8151537" cy="4792722"/>
          </a:xfrm>
          <a:prstGeom prst="rect">
            <a:avLst/>
          </a:prstGeom>
        </p:spPr>
      </p:pic>
    </p:spTree>
    <p:extLst>
      <p:ext uri="{BB962C8B-B14F-4D97-AF65-F5344CB8AC3E}">
        <p14:creationId xmlns:p14="http://schemas.microsoft.com/office/powerpoint/2010/main" val="238793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rtlCol="0">
            <a:normAutofit fontScale="90000"/>
          </a:bodyPr>
          <a:lstStyle/>
          <a:p>
            <a:pPr algn="l" fontAlgn="auto">
              <a:spcAft>
                <a:spcPts val="0"/>
              </a:spcAft>
              <a:defRPr/>
            </a:pPr>
            <a:r>
              <a:rPr lang="en-US" sz="2000" dirty="0" smtClean="0"/>
              <a:t>	</a:t>
            </a:r>
            <a:br>
              <a:rPr lang="en-US" sz="2000" dirty="0" smtClean="0"/>
            </a:br>
            <a:r>
              <a:rPr lang="en-US" sz="2000" dirty="0"/>
              <a:t>	</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r>
              <a:rPr lang="en-US" sz="2200" dirty="0" smtClean="0"/>
              <a:t>5.5 – Electrical System Grounding – no grounding to frame</a:t>
            </a:r>
            <a:br>
              <a:rPr lang="en-US" sz="2200" dirty="0" smtClean="0"/>
            </a:br>
            <a:r>
              <a:rPr lang="en-US" sz="2200" dirty="0" smtClean="0"/>
              <a:t>     	5.7 – Wire, Insulation, Connections – properly sized wire</a:t>
            </a:r>
            <a:br>
              <a:rPr lang="en-US" sz="2200" dirty="0" smtClean="0"/>
            </a:br>
            <a:r>
              <a:rPr lang="en-US" sz="2200" dirty="0" smtClean="0"/>
              <a:t>		(use wire table; sized to continuous system current</a:t>
            </a:r>
            <a:r>
              <a:rPr lang="en-US" sz="2200" dirty="0" smtClean="0"/>
              <a:t>)</a:t>
            </a:r>
            <a:br>
              <a:rPr lang="en-US" sz="2200" dirty="0" smtClean="0"/>
            </a:br>
            <a:r>
              <a:rPr lang="en-US" sz="2200" dirty="0"/>
              <a:t>	</a:t>
            </a:r>
            <a:r>
              <a:rPr lang="en-US" sz="2200" dirty="0" smtClean="0"/>
              <a:t>	</a:t>
            </a:r>
            <a:r>
              <a:rPr lang="en-US" sz="2200" dirty="0" smtClean="0">
                <a:solidFill>
                  <a:srgbClr val="FF0000"/>
                </a:solidFill>
              </a:rPr>
              <a:t>*For 2021, no HV wire in driver’s compartment*</a:t>
            </a:r>
            <a:r>
              <a:rPr lang="en-US" sz="2200" dirty="0" smtClean="0"/>
              <a:t/>
            </a:r>
            <a:br>
              <a:rPr lang="en-US" sz="2200" dirty="0" smtClean="0"/>
            </a:br>
            <a:r>
              <a:rPr lang="en-US" sz="2200" dirty="0"/>
              <a:t>	</a:t>
            </a:r>
            <a:r>
              <a:rPr lang="en-US" sz="2200" dirty="0" smtClean="0"/>
              <a:t/>
            </a:r>
            <a:br>
              <a:rPr lang="en-US" sz="2200" dirty="0" smtClean="0"/>
            </a:br>
            <a:r>
              <a:rPr lang="en-US" sz="2200" dirty="0"/>
              <a:t>	</a:t>
            </a:r>
            <a:r>
              <a:rPr lang="en-US" sz="2200" dirty="0" smtClean="0"/>
              <a:t>5.9 – Visibility</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endParaRPr lang="en-US" sz="2000" dirty="0"/>
          </a:p>
        </p:txBody>
      </p:sp>
      <p:pic>
        <p:nvPicPr>
          <p:cNvPr id="19458" name="Picture 1"/>
          <p:cNvPicPr>
            <a:picLocks noChangeAspect="1" noChangeArrowheads="1"/>
          </p:cNvPicPr>
          <p:nvPr/>
        </p:nvPicPr>
        <p:blipFill>
          <a:blip r:embed="rId2" cstate="print"/>
          <a:srcRect/>
          <a:stretch>
            <a:fillRect/>
          </a:stretch>
        </p:blipFill>
        <p:spPr bwMode="auto">
          <a:xfrm>
            <a:off x="914400" y="2590800"/>
            <a:ext cx="7137400" cy="3224213"/>
          </a:xfrm>
          <a:prstGeom prst="rect">
            <a:avLst/>
          </a:prstGeom>
          <a:noFill/>
          <a:ln w="9525">
            <a:solidFill>
              <a:srgbClr val="1F497D"/>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5973762"/>
          </a:xfrm>
        </p:spPr>
        <p:txBody>
          <a:bodyPr/>
          <a:lstStyle/>
          <a:p>
            <a:r>
              <a:rPr lang="en-US" smtClean="0"/>
              <a:t/>
            </a:r>
            <a:br>
              <a:rPr lang="en-US" smtClean="0"/>
            </a:br>
            <a:r>
              <a:rPr lang="en-US" smtClean="0"/>
              <a:t> </a:t>
            </a:r>
            <a:br>
              <a:rPr lang="en-US" smtClean="0"/>
            </a:br>
            <a:r>
              <a:rPr lang="en-US" smtClean="0"/>
              <a:t> </a:t>
            </a:r>
            <a:br>
              <a:rPr lang="en-US" smtClean="0"/>
            </a:br>
            <a:endParaRPr lang="en-US" smtClean="0"/>
          </a:p>
        </p:txBody>
      </p:sp>
      <p:pic>
        <p:nvPicPr>
          <p:cNvPr id="20482" name="Picture 2"/>
          <p:cNvPicPr>
            <a:picLocks noChangeAspect="1" noChangeArrowheads="1"/>
          </p:cNvPicPr>
          <p:nvPr/>
        </p:nvPicPr>
        <p:blipFill>
          <a:blip r:embed="rId2" cstate="print"/>
          <a:srcRect/>
          <a:stretch>
            <a:fillRect/>
          </a:stretch>
        </p:blipFill>
        <p:spPr bwMode="auto">
          <a:xfrm>
            <a:off x="762000" y="1828800"/>
            <a:ext cx="7594600" cy="3429000"/>
          </a:xfrm>
          <a:prstGeom prst="rect">
            <a:avLst/>
          </a:prstGeom>
          <a:noFill/>
          <a:ln w="9525">
            <a:solidFill>
              <a:srgbClr val="1F497D"/>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cstate="print"/>
          <a:srcRect/>
          <a:stretch>
            <a:fillRect/>
          </a:stretch>
        </p:blipFill>
        <p:spPr bwMode="auto">
          <a:xfrm>
            <a:off x="533400" y="1676400"/>
            <a:ext cx="7927975" cy="3581400"/>
          </a:xfrm>
          <a:prstGeom prst="rect">
            <a:avLst/>
          </a:prstGeom>
          <a:noFill/>
          <a:ln w="9525">
            <a:solidFill>
              <a:srgbClr val="1F497D"/>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cstate="print"/>
          <a:srcRect/>
          <a:stretch>
            <a:fillRect/>
          </a:stretch>
        </p:blipFill>
        <p:spPr bwMode="auto">
          <a:xfrm>
            <a:off x="228600" y="228600"/>
            <a:ext cx="5430838" cy="3162300"/>
          </a:xfrm>
          <a:prstGeom prst="rect">
            <a:avLst/>
          </a:prstGeom>
          <a:noFill/>
          <a:ln w="9525">
            <a:solidFill>
              <a:srgbClr val="1F497D"/>
            </a:solidFill>
            <a:miter lim="800000"/>
            <a:headEnd/>
            <a:tailEnd/>
          </a:ln>
        </p:spPr>
      </p:pic>
      <p:pic>
        <p:nvPicPr>
          <p:cNvPr id="22530" name="Picture 5"/>
          <p:cNvPicPr>
            <a:picLocks noChangeAspect="1" noChangeArrowheads="1"/>
          </p:cNvPicPr>
          <p:nvPr/>
        </p:nvPicPr>
        <p:blipFill>
          <a:blip r:embed="rId3" cstate="print"/>
          <a:srcRect/>
          <a:stretch>
            <a:fillRect/>
          </a:stretch>
        </p:blipFill>
        <p:spPr bwMode="auto">
          <a:xfrm>
            <a:off x="3505200" y="2743200"/>
            <a:ext cx="5357813" cy="3797300"/>
          </a:xfrm>
          <a:prstGeom prst="rect">
            <a:avLst/>
          </a:prstGeom>
          <a:noFill/>
          <a:ln w="9525">
            <a:solidFill>
              <a:srgbClr val="1F497D"/>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EVENT UPDATES</a:t>
            </a:r>
            <a:endParaRPr lang="en-US" b="1" dirty="0"/>
          </a:p>
        </p:txBody>
      </p:sp>
      <p:sp>
        <p:nvSpPr>
          <p:cNvPr id="3" name="Content Placeholder 2"/>
          <p:cNvSpPr>
            <a:spLocks noGrp="1"/>
          </p:cNvSpPr>
          <p:nvPr>
            <p:ph idx="1"/>
          </p:nvPr>
        </p:nvSpPr>
        <p:spPr/>
        <p:txBody>
          <a:bodyPr/>
          <a:lstStyle/>
          <a:p>
            <a:r>
              <a:rPr lang="en-US" dirty="0" smtClean="0"/>
              <a:t>The Rules are periodically clarified or amended to meet the needs of the specific race.</a:t>
            </a:r>
          </a:p>
          <a:p>
            <a:r>
              <a:rPr lang="en-US" b="1" dirty="0" smtClean="0"/>
              <a:t>Rule 29 </a:t>
            </a:r>
            <a:r>
              <a:rPr lang="en-US" dirty="0" smtClean="0"/>
              <a:t>requires solar car teams to make periodic reviews of these updates to stay up-to-date.</a:t>
            </a:r>
            <a:endParaRPr lang="en-US" dirty="0"/>
          </a:p>
        </p:txBody>
      </p:sp>
    </p:spTree>
    <p:extLst>
      <p:ext uri="{BB962C8B-B14F-4D97-AF65-F5344CB8AC3E}">
        <p14:creationId xmlns:p14="http://schemas.microsoft.com/office/powerpoint/2010/main" val="33755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5973762"/>
          </a:xfrm>
        </p:spPr>
        <p:txBody>
          <a:bodyPr/>
          <a:lstStyle/>
          <a:p>
            <a:pPr algn="l"/>
            <a:r>
              <a:rPr lang="en-US" sz="2000" dirty="0" smtClean="0"/>
              <a:t>	5.10 – Braking test at Low Speed and High Speed</a:t>
            </a:r>
            <a:br>
              <a:rPr lang="en-US" sz="2000" dirty="0" smtClean="0"/>
            </a:br>
            <a:r>
              <a:rPr lang="en-US" sz="2000" dirty="0" smtClean="0"/>
              <a:t>	5.11 – Steering and turning radius [15-meters]</a:t>
            </a:r>
            <a:br>
              <a:rPr lang="en-US" sz="2000" dirty="0" smtClean="0"/>
            </a:br>
            <a:r>
              <a:rPr lang="en-US" sz="2000" dirty="0" smtClean="0"/>
              <a:t>	5.12 – Warning Systems – Turn Signals, Hazards, and Horn </a:t>
            </a:r>
            <a:br>
              <a:rPr lang="en-US" sz="2000" dirty="0" smtClean="0"/>
            </a:br>
            <a:r>
              <a:rPr lang="en-US" sz="2000" dirty="0"/>
              <a:t>	</a:t>
            </a:r>
            <a:r>
              <a:rPr lang="en-US" sz="2000" dirty="0" smtClean="0"/>
              <a:t>	</a:t>
            </a:r>
            <a:r>
              <a:rPr lang="en-US" sz="2000" i="1" dirty="0" smtClean="0">
                <a:solidFill>
                  <a:srgbClr val="7030A0"/>
                </a:solidFill>
              </a:rPr>
              <a:t>Stop – red lights; Turn &amp; Hazards – amber lights</a:t>
            </a:r>
            <a:br>
              <a:rPr lang="en-US" sz="2000" i="1" dirty="0" smtClean="0">
                <a:solidFill>
                  <a:srgbClr val="7030A0"/>
                </a:solidFill>
              </a:rPr>
            </a:br>
            <a:r>
              <a:rPr lang="en-US" sz="2000" dirty="0" smtClean="0"/>
              <a:t>	5.13 – Driver Safety</a:t>
            </a:r>
            <a:br>
              <a:rPr lang="en-US" sz="2000" dirty="0" smtClean="0"/>
            </a:br>
            <a:r>
              <a:rPr lang="en-US" sz="2000" dirty="0" smtClean="0"/>
              <a:t>		(a) Safety Belt – 5 point lap &amp; shoulder belt [Grade 8 bolts]</a:t>
            </a:r>
            <a:br>
              <a:rPr lang="en-US" sz="2000" dirty="0" smtClean="0"/>
            </a:br>
            <a:r>
              <a:rPr lang="en-US" sz="2000" dirty="0"/>
              <a:t>	</a:t>
            </a:r>
            <a:r>
              <a:rPr lang="en-US" sz="2000" dirty="0" smtClean="0"/>
              <a:t>		attached to frame of solar car</a:t>
            </a:r>
            <a:br>
              <a:rPr lang="en-US" sz="2000" dirty="0" smtClean="0"/>
            </a:br>
            <a:r>
              <a:rPr lang="en-US" sz="2000" dirty="0" smtClean="0"/>
              <a:t>		(b-c) Impact Protection  </a:t>
            </a:r>
            <a:r>
              <a:rPr lang="en-US" sz="2000" b="1" dirty="0" smtClean="0">
                <a:solidFill>
                  <a:srgbClr val="7030A0"/>
                </a:solidFill>
              </a:rPr>
              <a:t>(body shells attached)</a:t>
            </a:r>
            <a:r>
              <a:rPr lang="en-US" sz="2000" dirty="0" smtClean="0"/>
              <a:t/>
            </a:r>
            <a:br>
              <a:rPr lang="en-US" sz="2000" dirty="0" smtClean="0"/>
            </a:br>
            <a:r>
              <a:rPr lang="en-US" sz="2000" dirty="0" smtClean="0"/>
              <a:t>		(d) Windshield </a:t>
            </a:r>
            <a:r>
              <a:rPr lang="en-US" sz="2000" b="1" dirty="0" smtClean="0">
                <a:solidFill>
                  <a:srgbClr val="7030A0"/>
                </a:solidFill>
              </a:rPr>
              <a:t>must protect driver’s entire face</a:t>
            </a:r>
            <a:r>
              <a:rPr lang="en-US" sz="2000" dirty="0" smtClean="0"/>
              <a:t/>
            </a:r>
            <a:br>
              <a:rPr lang="en-US" sz="2000" dirty="0" smtClean="0"/>
            </a:br>
            <a:r>
              <a:rPr lang="en-US" sz="2000" dirty="0" smtClean="0"/>
              <a:t>		(e) Cockpit egress in 15 seconds</a:t>
            </a:r>
            <a:br>
              <a:rPr lang="en-US" sz="2000" dirty="0" smtClean="0"/>
            </a:br>
            <a:r>
              <a:rPr lang="en-US" sz="2000" dirty="0" smtClean="0"/>
              <a:t>		(f) Fire extinguishers  [Appropriate to battery type]</a:t>
            </a:r>
            <a:br>
              <a:rPr lang="en-US" sz="2000" dirty="0" smtClean="0"/>
            </a:br>
            <a:r>
              <a:rPr lang="en-US" sz="2000" dirty="0" smtClean="0"/>
              <a:t>		(g) Liquid container properly secured to the vehicle</a:t>
            </a:r>
            <a:br>
              <a:rPr lang="en-US" sz="2000" dirty="0" smtClean="0"/>
            </a:br>
            <a:r>
              <a:rPr lang="en-US" sz="2000" dirty="0" smtClean="0"/>
              <a:t>		(h) Belly pan</a:t>
            </a:r>
            <a:br>
              <a:rPr lang="en-US" sz="2000" dirty="0" smtClean="0"/>
            </a:br>
            <a:r>
              <a:rPr lang="en-US" sz="2000" dirty="0" smtClean="0"/>
              <a:t>		(</a:t>
            </a:r>
            <a:r>
              <a:rPr lang="en-US" sz="2000" dirty="0" err="1" smtClean="0"/>
              <a:t>i</a:t>
            </a:r>
            <a:r>
              <a:rPr lang="en-US" sz="2000" dirty="0" smtClean="0"/>
              <a:t>) Forced Air Circulation</a:t>
            </a:r>
            <a:br>
              <a:rPr lang="en-US" sz="2000" dirty="0" smtClean="0"/>
            </a:br>
            <a:r>
              <a:rPr lang="en-US" sz="2000" dirty="0" smtClean="0"/>
              <a:t>		(j) Driver seat provides neck support </a:t>
            </a:r>
            <a:r>
              <a:rPr lang="en-US" sz="2000" b="1" dirty="0" smtClean="0">
                <a:solidFill>
                  <a:srgbClr val="7030A0"/>
                </a:solidFill>
              </a:rPr>
              <a:t>&amp; is bolted to frame</a:t>
            </a:r>
            <a:r>
              <a:rPr lang="en-US" sz="2000" dirty="0" smtClean="0"/>
              <a:t/>
            </a:r>
            <a:br>
              <a:rPr lang="en-US" sz="2000" dirty="0" smtClean="0"/>
            </a:br>
            <a:r>
              <a:rPr lang="en-US" sz="2000" dirty="0" smtClean="0"/>
              <a:t>		(k) Battery spill kit (baking soda)</a:t>
            </a:r>
            <a:br>
              <a:rPr lang="en-US" sz="2000" dirty="0" smtClean="0"/>
            </a:br>
            <a:r>
              <a:rPr lang="en-US" sz="2000" dirty="0" smtClean="0"/>
              <a:t>		(l) Closed toe shoes/hats</a:t>
            </a:r>
            <a:br>
              <a:rPr lang="en-US" sz="2000" dirty="0" smtClean="0"/>
            </a:br>
            <a:r>
              <a:rPr lang="en-US" sz="2000" dirty="0" smtClean="0"/>
              <a:t>		(m) </a:t>
            </a:r>
            <a:r>
              <a:rPr lang="en-US" sz="2000" b="1" dirty="0" smtClean="0">
                <a:solidFill>
                  <a:srgbClr val="7030A0"/>
                </a:solidFill>
              </a:rPr>
              <a:t>Protective Eyewear in garage area</a:t>
            </a:r>
            <a:r>
              <a:rPr lang="en-US" sz="2000" dirty="0" smtClean="0"/>
              <a:t/>
            </a:r>
            <a:br>
              <a:rPr lang="en-US" sz="2000" dirty="0" smtClean="0"/>
            </a:br>
            <a:r>
              <a:rPr lang="en-US" sz="2000"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126162"/>
          </a:xfrm>
        </p:spPr>
        <p:txBody>
          <a:bodyPr rtlCol="0">
            <a:normAutofit fontScale="90000"/>
          </a:bodyPr>
          <a:lstStyle/>
          <a:p>
            <a:pPr algn="l" fontAlgn="auto">
              <a:spcAft>
                <a:spcPts val="0"/>
              </a:spcAft>
              <a:defRPr/>
            </a:pPr>
            <a:r>
              <a:rPr lang="en-US" sz="2000" dirty="0" smtClean="0"/>
              <a:t>	5.14 </a:t>
            </a:r>
            <a:r>
              <a:rPr lang="en-US" sz="2000" dirty="0"/>
              <a:t>– Throttle</a:t>
            </a:r>
            <a:br>
              <a:rPr lang="en-US" sz="2000" dirty="0"/>
            </a:br>
            <a:r>
              <a:rPr lang="en-US" sz="2000" dirty="0"/>
              <a:t>	5.15 – Covers &amp; Shields</a:t>
            </a:r>
            <a:br>
              <a:rPr lang="en-US" sz="2000" dirty="0"/>
            </a:br>
            <a:r>
              <a:rPr lang="en-US" sz="2000" dirty="0"/>
              <a:t>	5.16 – </a:t>
            </a:r>
            <a:r>
              <a:rPr lang="en-US" sz="2000" b="1" dirty="0">
                <a:solidFill>
                  <a:srgbClr val="7030A0"/>
                </a:solidFill>
              </a:rPr>
              <a:t>Electrical shock </a:t>
            </a:r>
            <a:r>
              <a:rPr lang="en-US" sz="2000" b="1" dirty="0" smtClean="0">
                <a:solidFill>
                  <a:srgbClr val="7030A0"/>
                </a:solidFill>
              </a:rPr>
              <a:t>hazards – HV signs; properly insulated</a:t>
            </a:r>
            <a:r>
              <a:rPr lang="en-US" sz="2000" dirty="0"/>
              <a:t/>
            </a:r>
            <a:br>
              <a:rPr lang="en-US" sz="2000" dirty="0"/>
            </a:br>
            <a:r>
              <a:rPr lang="en-US" sz="2000" dirty="0"/>
              <a:t>	5.17 - Radios</a:t>
            </a:r>
            <a:br>
              <a:rPr lang="en-US" sz="2000" dirty="0"/>
            </a:br>
            <a:r>
              <a:rPr lang="en-US" sz="2000" dirty="0" smtClean="0"/>
              <a:t>6 </a:t>
            </a:r>
            <a:r>
              <a:rPr lang="en-US" sz="2000" dirty="0"/>
              <a:t>– </a:t>
            </a:r>
            <a:r>
              <a:rPr lang="en-US" sz="2000" b="1" dirty="0" smtClean="0"/>
              <a:t>Nature of the Event – Closed Track Race</a:t>
            </a:r>
            <a:r>
              <a:rPr lang="en-US" sz="2000" dirty="0" smtClean="0"/>
              <a:t/>
            </a:r>
            <a:br>
              <a:rPr lang="en-US" sz="2000" dirty="0" smtClean="0"/>
            </a:br>
            <a:r>
              <a:rPr lang="en-US" sz="2000" dirty="0"/>
              <a:t>	</a:t>
            </a:r>
            <a:r>
              <a:rPr lang="en-US" sz="2000" dirty="0" smtClean="0"/>
              <a:t>Teams accumulate laps driving around Texas Motor Speedway.  Partial</a:t>
            </a:r>
            <a:br>
              <a:rPr lang="en-US" sz="2000" dirty="0" smtClean="0"/>
            </a:br>
            <a:r>
              <a:rPr lang="en-US" sz="2000" dirty="0"/>
              <a:t>	</a:t>
            </a:r>
            <a:r>
              <a:rPr lang="en-US" sz="2000" dirty="0" smtClean="0"/>
              <a:t>	laps do not count.  The team achieving the most laps over the</a:t>
            </a:r>
            <a:br>
              <a:rPr lang="en-US" sz="2000" dirty="0" smtClean="0"/>
            </a:br>
            <a:r>
              <a:rPr lang="en-US" sz="2000" dirty="0"/>
              <a:t>	</a:t>
            </a:r>
            <a:r>
              <a:rPr lang="en-US" sz="2000" dirty="0" smtClean="0"/>
              <a:t>	four days of racing will be declared the winner.</a:t>
            </a:r>
            <a:br>
              <a:rPr lang="en-US" sz="2000" dirty="0" smtClean="0"/>
            </a:br>
            <a:r>
              <a:rPr lang="en-US" sz="2000" dirty="0"/>
              <a:t>	</a:t>
            </a:r>
            <a:r>
              <a:rPr lang="en-US" sz="2000" dirty="0" smtClean="0"/>
              <a:t>6.1 – Elapsed time</a:t>
            </a:r>
            <a:r>
              <a:rPr lang="en-US" sz="2000" b="1" dirty="0" smtClean="0"/>
              <a:t> </a:t>
            </a:r>
            <a:r>
              <a:rPr lang="en-US" sz="2000" dirty="0" smtClean="0"/>
              <a:t/>
            </a:r>
            <a:br>
              <a:rPr lang="en-US" sz="2000" dirty="0" smtClean="0"/>
            </a:br>
            <a:r>
              <a:rPr lang="en-US" sz="2000" dirty="0"/>
              <a:t>	</a:t>
            </a:r>
            <a:r>
              <a:rPr lang="en-US" sz="2000" dirty="0" smtClean="0"/>
              <a:t>6.2 – Taking part in special events </a:t>
            </a:r>
            <a:r>
              <a:rPr lang="en-US" sz="2000" u="sng" dirty="0" smtClean="0"/>
              <a:t>and Challenge Event</a:t>
            </a:r>
            <a:r>
              <a:rPr lang="en-US" sz="2000" dirty="0" smtClean="0"/>
              <a:t/>
            </a:r>
            <a:br>
              <a:rPr lang="en-US" sz="2000" dirty="0" smtClean="0"/>
            </a:br>
            <a:r>
              <a:rPr lang="en-US" sz="2000" dirty="0"/>
              <a:t>	</a:t>
            </a:r>
            <a:r>
              <a:rPr lang="en-US" sz="2000" dirty="0" smtClean="0"/>
              <a:t>6.3 – Items provided by Race</a:t>
            </a:r>
            <a:br>
              <a:rPr lang="en-US" sz="2000" dirty="0" smtClean="0"/>
            </a:br>
            <a:r>
              <a:rPr lang="en-US" sz="2000" dirty="0"/>
              <a:t>	</a:t>
            </a:r>
            <a:r>
              <a:rPr lang="en-US" sz="2000" dirty="0" smtClean="0"/>
              <a:t>6.4 – Items provided by participants</a:t>
            </a:r>
            <a:br>
              <a:rPr lang="en-US" sz="2000" dirty="0" smtClean="0"/>
            </a:br>
            <a:r>
              <a:rPr lang="en-US" sz="2000" dirty="0"/>
              <a:t>	</a:t>
            </a:r>
            <a:r>
              <a:rPr lang="en-US" sz="2000" dirty="0" smtClean="0"/>
              <a:t>6.5 – “Trailering” provisions</a:t>
            </a:r>
            <a:br>
              <a:rPr lang="en-US" sz="2000" dirty="0" smtClean="0"/>
            </a:br>
            <a:r>
              <a:rPr lang="en-US" sz="2000" dirty="0"/>
              <a:t>	</a:t>
            </a:r>
            <a:r>
              <a:rPr lang="en-US" sz="2000" dirty="0" smtClean="0"/>
              <a:t>6.8 – Charging</a:t>
            </a:r>
            <a:br>
              <a:rPr lang="en-US" sz="2000" dirty="0" smtClean="0"/>
            </a:br>
            <a:r>
              <a:rPr lang="en-US" sz="2000" dirty="0"/>
              <a:t>	</a:t>
            </a:r>
            <a:r>
              <a:rPr lang="en-US" sz="2000" dirty="0" smtClean="0"/>
              <a:t>6.9 – Impound</a:t>
            </a:r>
            <a:br>
              <a:rPr lang="en-US" sz="2000" dirty="0" smtClean="0"/>
            </a:br>
            <a:r>
              <a:rPr lang="en-US" sz="2000" dirty="0"/>
              <a:t>	</a:t>
            </a:r>
            <a:r>
              <a:rPr lang="en-US" sz="2000" dirty="0" smtClean="0"/>
              <a:t>6.11 </a:t>
            </a:r>
            <a:r>
              <a:rPr lang="en-US" sz="2000" dirty="0" smtClean="0"/>
              <a:t>– </a:t>
            </a:r>
            <a:r>
              <a:rPr lang="en-US" sz="2000" b="1" i="1" dirty="0" smtClean="0">
                <a:solidFill>
                  <a:srgbClr val="7030A0"/>
                </a:solidFill>
              </a:rPr>
              <a:t>Attire </a:t>
            </a:r>
            <a:r>
              <a:rPr lang="en-US" sz="2000" b="1" dirty="0" smtClean="0">
                <a:solidFill>
                  <a:srgbClr val="7030A0"/>
                </a:solidFill>
              </a:rPr>
              <a:t>– full brim hats, closed-toe shoes, jeans/shorts</a:t>
            </a:r>
            <a:r>
              <a:rPr lang="en-US" sz="2000" dirty="0" smtClean="0"/>
              <a:t/>
            </a:r>
            <a:br>
              <a:rPr lang="en-US" sz="2000" dirty="0" smtClean="0"/>
            </a:br>
            <a:r>
              <a:rPr lang="en-US" sz="2000" dirty="0" smtClean="0"/>
              <a:t>7 </a:t>
            </a:r>
            <a:r>
              <a:rPr lang="en-US" sz="2000" dirty="0"/>
              <a:t>– </a:t>
            </a:r>
            <a:r>
              <a:rPr lang="en-US" sz="2000" b="1" dirty="0" smtClean="0"/>
              <a:t>Scrutineering</a:t>
            </a:r>
            <a:r>
              <a:rPr lang="en-US" sz="2000" dirty="0" smtClean="0"/>
              <a:t/>
            </a:r>
            <a:br>
              <a:rPr lang="en-US" sz="2000" dirty="0" smtClean="0"/>
            </a:br>
            <a:r>
              <a:rPr lang="en-US" sz="2000" dirty="0"/>
              <a:t>	</a:t>
            </a:r>
            <a:r>
              <a:rPr lang="en-US" sz="2000" dirty="0" smtClean="0"/>
              <a:t>7.8 – </a:t>
            </a:r>
            <a:r>
              <a:rPr lang="en-US" sz="2000" b="1" i="1" dirty="0" smtClean="0">
                <a:solidFill>
                  <a:srgbClr val="7030A0"/>
                </a:solidFill>
              </a:rPr>
              <a:t>Required use of welding screen</a:t>
            </a:r>
            <a:br>
              <a:rPr lang="en-US" sz="2000" b="1" i="1" dirty="0" smtClean="0">
                <a:solidFill>
                  <a:srgbClr val="7030A0"/>
                </a:solidFill>
              </a:rPr>
            </a:br>
            <a:r>
              <a:rPr lang="en-US" sz="2000" dirty="0" smtClean="0"/>
              <a:t>8 </a:t>
            </a:r>
            <a:r>
              <a:rPr lang="en-US" sz="2000" dirty="0"/>
              <a:t>–  </a:t>
            </a:r>
            <a:r>
              <a:rPr lang="en-US" sz="2000" b="1" dirty="0" smtClean="0"/>
              <a:t>Registration</a:t>
            </a:r>
            <a:r>
              <a:rPr lang="en-US" sz="2000" dirty="0" smtClean="0"/>
              <a:t/>
            </a:r>
            <a:br>
              <a:rPr lang="en-US" sz="2000" dirty="0" smtClean="0"/>
            </a:br>
            <a:r>
              <a:rPr lang="en-US" sz="2000" dirty="0" smtClean="0"/>
              <a:t>	8.3 </a:t>
            </a:r>
            <a:r>
              <a:rPr lang="en-US" sz="2000" b="1" dirty="0">
                <a:solidFill>
                  <a:srgbClr val="7030A0"/>
                </a:solidFill>
              </a:rPr>
              <a:t>–</a:t>
            </a:r>
            <a:r>
              <a:rPr lang="en-US" sz="2000" dirty="0" smtClean="0"/>
              <a:t>  </a:t>
            </a:r>
            <a:r>
              <a:rPr lang="en-US" sz="2000" b="1" dirty="0" smtClean="0">
                <a:solidFill>
                  <a:srgbClr val="7030A0"/>
                </a:solidFill>
              </a:rPr>
              <a:t>Registration Fee </a:t>
            </a:r>
            <a:br>
              <a:rPr lang="en-US" sz="2000" b="1" dirty="0" smtClean="0">
                <a:solidFill>
                  <a:srgbClr val="7030A0"/>
                </a:solidFill>
              </a:rPr>
            </a:br>
            <a:r>
              <a:rPr lang="en-US" sz="2000" dirty="0" smtClean="0"/>
              <a:t>	8.5 </a:t>
            </a:r>
            <a:r>
              <a:rPr lang="en-US" sz="2000" b="1" dirty="0">
                <a:solidFill>
                  <a:srgbClr val="7030A0"/>
                </a:solidFill>
              </a:rPr>
              <a:t>–</a:t>
            </a:r>
            <a:r>
              <a:rPr lang="en-US" sz="2000" dirty="0" smtClean="0"/>
              <a:t>  </a:t>
            </a:r>
            <a:r>
              <a:rPr lang="en-US" sz="2000" b="1" dirty="0" smtClean="0">
                <a:solidFill>
                  <a:srgbClr val="7030A0"/>
                </a:solidFill>
              </a:rPr>
              <a:t>Team guests must comply with race rules</a:t>
            </a:r>
            <a:r>
              <a:rPr lang="en-US" sz="2000" dirty="0"/>
              <a:t/>
            </a:r>
            <a:br>
              <a:rPr lang="en-US" sz="2000" dirty="0"/>
            </a:br>
            <a:r>
              <a:rPr lang="en-US" sz="2000" dirty="0" smtClean="0"/>
              <a:t/>
            </a:r>
            <a:br>
              <a:rPr lang="en-US" sz="2000" dirty="0" smtClean="0"/>
            </a:br>
            <a:r>
              <a:rPr lang="en-US" sz="20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6049962"/>
          </a:xfrm>
        </p:spPr>
        <p:txBody>
          <a:bodyPr/>
          <a:lstStyle/>
          <a:p>
            <a:pPr algn="l"/>
            <a:r>
              <a:rPr lang="en-US" sz="2000" dirty="0" smtClean="0"/>
              <a:t>Sections 9, 11-21: How the race is run; read to understand what a day is like</a:t>
            </a:r>
            <a:br>
              <a:rPr lang="en-US" sz="2000" dirty="0" smtClean="0"/>
            </a:br>
            <a:r>
              <a:rPr lang="en-US" sz="2000" dirty="0" smtClean="0"/>
              <a:t/>
            </a:r>
            <a:br>
              <a:rPr lang="en-US" sz="2000" dirty="0" smtClean="0"/>
            </a:br>
            <a:r>
              <a:rPr lang="en-US" sz="2000" dirty="0" smtClean="0"/>
              <a:t>19.   Support vehicles – teams must have a support vehicle with trailer</a:t>
            </a:r>
            <a:br>
              <a:rPr lang="en-US" sz="2000" dirty="0" smtClean="0"/>
            </a:br>
            <a:r>
              <a:rPr lang="en-US" sz="2000" dirty="0"/>
              <a:t>	</a:t>
            </a:r>
            <a:r>
              <a:rPr lang="en-US" sz="2000" dirty="0" smtClean="0"/>
              <a:t>so that they can go out onto the track to pick up the solar car</a:t>
            </a:r>
            <a:br>
              <a:rPr lang="en-US" sz="2000" dirty="0" smtClean="0"/>
            </a:br>
            <a:r>
              <a:rPr lang="en-US" sz="2000" dirty="0"/>
              <a:t>	</a:t>
            </a:r>
            <a:r>
              <a:rPr lang="en-US" sz="2000" dirty="0" smtClean="0"/>
              <a:t>in the event of a break down.</a:t>
            </a:r>
            <a:br>
              <a:rPr lang="en-US" sz="2000" dirty="0" smtClean="0"/>
            </a:br>
            <a:r>
              <a:rPr lang="en-US" sz="2000" dirty="0"/>
              <a:t/>
            </a:r>
            <a:br>
              <a:rPr lang="en-US" sz="2000" dirty="0"/>
            </a:br>
            <a:r>
              <a:rPr lang="en-US" sz="2000" dirty="0" smtClean="0"/>
              <a:t>23.   </a:t>
            </a:r>
            <a:r>
              <a:rPr lang="en-US" sz="2000" dirty="0" smtClean="0"/>
              <a:t>Judging – responsibilities of judges; duty to judges</a:t>
            </a:r>
            <a:r>
              <a:rPr lang="en-US" sz="2000" dirty="0" smtClean="0"/>
              <a:t/>
            </a:r>
            <a:br>
              <a:rPr lang="en-US" sz="2000" dirty="0" smtClean="0"/>
            </a:br>
            <a:r>
              <a:rPr lang="en-US" sz="2000" dirty="0" smtClean="0"/>
              <a:t/>
            </a:r>
            <a:br>
              <a:rPr lang="en-US" sz="2000" dirty="0" smtClean="0"/>
            </a:br>
            <a:r>
              <a:rPr lang="en-US" sz="2000" dirty="0" smtClean="0"/>
              <a:t>24.   Penalties</a:t>
            </a:r>
            <a:br>
              <a:rPr lang="en-US" sz="2000" dirty="0" smtClean="0"/>
            </a:br>
            <a:r>
              <a:rPr lang="en-US" sz="2000" dirty="0" smtClean="0"/>
              <a:t/>
            </a:r>
            <a:br>
              <a:rPr lang="en-US" sz="2000" dirty="0" smtClean="0"/>
            </a:br>
            <a:r>
              <a:rPr lang="en-US" sz="2000" dirty="0" smtClean="0"/>
              <a:t>25.   Protests</a:t>
            </a:r>
            <a:br>
              <a:rPr lang="en-US" sz="2000" dirty="0" smtClean="0"/>
            </a:br>
            <a:r>
              <a:rPr lang="en-US" sz="2000" dirty="0" smtClean="0"/>
              <a:t/>
            </a:r>
            <a:br>
              <a:rPr lang="en-US" sz="2000" dirty="0" smtClean="0"/>
            </a:br>
            <a:r>
              <a:rPr lang="en-US" sz="2000" dirty="0" smtClean="0"/>
              <a:t>29.   Responsibility to CHECK UPDATES</a:t>
            </a:r>
            <a:br>
              <a:rPr lang="en-US" sz="2000" dirty="0" smtClean="0"/>
            </a:br>
            <a:endParaRPr lang="en-US"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990600"/>
            <a:ext cx="4416594" cy="369332"/>
          </a:xfrm>
          <a:prstGeom prst="rect">
            <a:avLst/>
          </a:prstGeom>
          <a:noFill/>
        </p:spPr>
        <p:txBody>
          <a:bodyPr wrap="none" rtlCol="0">
            <a:spAutoFit/>
          </a:bodyPr>
          <a:lstStyle/>
          <a:p>
            <a:r>
              <a:rPr lang="en-US" dirty="0" smtClean="0"/>
              <a:t>32 – Electric-Solar Powered Car </a:t>
            </a:r>
            <a:r>
              <a:rPr lang="en-US" dirty="0" err="1" smtClean="0"/>
              <a:t>Divisiom</a:t>
            </a:r>
            <a:endParaRPr lang="en-US" dirty="0"/>
          </a:p>
        </p:txBody>
      </p:sp>
      <p:pic>
        <p:nvPicPr>
          <p:cNvPr id="3" name="Picture 2" descr="f66e9d_956b5774d6297a8f30a69199c2db9db4.jpg_srz_2581_1158_85_22_0.50_1.20_0.00_jpg_srz.jpg"/>
          <p:cNvPicPr>
            <a:picLocks noChangeAspect="1"/>
          </p:cNvPicPr>
          <p:nvPr/>
        </p:nvPicPr>
        <p:blipFill>
          <a:blip r:embed="rId2" cstate="print"/>
          <a:stretch>
            <a:fillRect/>
          </a:stretch>
        </p:blipFill>
        <p:spPr>
          <a:xfrm>
            <a:off x="1219200" y="1295400"/>
            <a:ext cx="5152644" cy="2311802"/>
          </a:xfrm>
          <a:prstGeom prst="rect">
            <a:avLst/>
          </a:prstGeom>
        </p:spPr>
      </p:pic>
      <p:pic>
        <p:nvPicPr>
          <p:cNvPr id="8" name="Picture 7" descr="f66e9d_5072489c45f5ec28b14745b162eef6c2.jpg_srz_920_384_85_22_0.50_1.20_0.00_jpg_srz.jpg"/>
          <p:cNvPicPr>
            <a:picLocks noChangeAspect="1"/>
          </p:cNvPicPr>
          <p:nvPr/>
        </p:nvPicPr>
        <p:blipFill>
          <a:blip r:embed="rId3" cstate="print"/>
          <a:stretch>
            <a:fillRect/>
          </a:stretch>
        </p:blipFill>
        <p:spPr>
          <a:xfrm>
            <a:off x="2964497" y="3657600"/>
            <a:ext cx="5659438" cy="2362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lstStyle/>
          <a:p>
            <a:r>
              <a:rPr lang="en-US" sz="2400" b="1" dirty="0" smtClean="0"/>
              <a:t>32.1     Concept – </a:t>
            </a:r>
            <a:r>
              <a:rPr lang="en-US" sz="2400" dirty="0" smtClean="0"/>
              <a:t>The Electric-Solar Power Car Division is designed to simulate a “real world” solar application.  </a:t>
            </a:r>
            <a:br>
              <a:rPr lang="en-US" sz="2400" dirty="0" smtClean="0"/>
            </a:br>
            <a:r>
              <a:rPr lang="en-US" sz="2400" dirty="0" smtClean="0"/>
              <a:t>(a) Two passenger vehicle </a:t>
            </a:r>
            <a:br>
              <a:rPr lang="en-US" sz="2400" dirty="0" smtClean="0"/>
            </a:br>
            <a:r>
              <a:rPr lang="en-US" sz="2400" dirty="0" smtClean="0"/>
              <a:t>		      (b) Solar Power Charging Station simulates a 			permanent facility that would be used to charge the vehicle</a:t>
            </a:r>
            <a:br>
              <a:rPr lang="en-US" sz="2400" dirty="0" smtClean="0"/>
            </a:br>
            <a:r>
              <a:rPr lang="en-US" sz="2400" dirty="0" smtClean="0"/>
              <a:t/>
            </a:r>
            <a:br>
              <a:rPr lang="en-US" sz="2400" dirty="0" smtClean="0"/>
            </a:br>
            <a:endParaRPr lang="en-US" sz="2400" dirty="0"/>
          </a:p>
        </p:txBody>
      </p:sp>
      <p:pic>
        <p:nvPicPr>
          <p:cNvPr id="3" name="Picture 2" descr="359578_large.jpg"/>
          <p:cNvPicPr>
            <a:picLocks noChangeAspect="1"/>
          </p:cNvPicPr>
          <p:nvPr/>
        </p:nvPicPr>
        <p:blipFill>
          <a:blip r:embed="rId2" cstate="print"/>
          <a:stretch>
            <a:fillRect/>
          </a:stretch>
        </p:blipFill>
        <p:spPr>
          <a:xfrm>
            <a:off x="1143000" y="3352800"/>
            <a:ext cx="3415959" cy="2565941"/>
          </a:xfrm>
          <a:prstGeom prst="rect">
            <a:avLst/>
          </a:prstGeom>
        </p:spPr>
      </p:pic>
      <p:pic>
        <p:nvPicPr>
          <p:cNvPr id="4" name="Picture 3" descr="solar_stik_srxr9.jpg"/>
          <p:cNvPicPr>
            <a:picLocks noChangeAspect="1"/>
          </p:cNvPicPr>
          <p:nvPr/>
        </p:nvPicPr>
        <p:blipFill>
          <a:blip r:embed="rId3" cstate="print"/>
          <a:stretch>
            <a:fillRect/>
          </a:stretch>
        </p:blipFill>
        <p:spPr>
          <a:xfrm>
            <a:off x="4800600" y="3048000"/>
            <a:ext cx="3886200" cy="325793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5668962"/>
          </a:xfrm>
        </p:spPr>
        <p:txBody>
          <a:bodyPr/>
          <a:lstStyle/>
          <a:p>
            <a:pPr algn="l"/>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32.2	Physical Regulations</a:t>
            </a:r>
            <a:r>
              <a:rPr lang="en-US" sz="2000" dirty="0" smtClean="0"/>
              <a:t/>
            </a:r>
            <a:br>
              <a:rPr lang="en-US" sz="2000" dirty="0" smtClean="0"/>
            </a:br>
            <a:r>
              <a:rPr lang="en-US" sz="2000" b="1" dirty="0" smtClean="0"/>
              <a:t> </a:t>
            </a:r>
            <a:r>
              <a:rPr lang="en-US" sz="2000" dirty="0" smtClean="0"/>
              <a:t/>
            </a:r>
            <a:br>
              <a:rPr lang="en-US" sz="2000" dirty="0" smtClean="0"/>
            </a:br>
            <a:r>
              <a:rPr lang="en-US" sz="2000" dirty="0" smtClean="0"/>
              <a:t>	32.2.1	</a:t>
            </a:r>
            <a:r>
              <a:rPr lang="en-US" sz="2000" b="1" dirty="0" smtClean="0"/>
              <a:t>The Electric-Solar Power Car is governed by all the 	regulations set out for a Classic Division Solar Car</a:t>
            </a:r>
            <a:r>
              <a:rPr lang="en-US" sz="2000" dirty="0" smtClean="0"/>
              <a:t>, except where 	exceptions are provided in this Addendum.</a:t>
            </a:r>
            <a:br>
              <a:rPr lang="en-US" sz="2000" dirty="0" smtClean="0"/>
            </a:br>
            <a:r>
              <a:rPr lang="en-US" sz="2000" dirty="0" smtClean="0"/>
              <a:t> </a:t>
            </a:r>
            <a:br>
              <a:rPr lang="en-US" sz="2000" dirty="0" smtClean="0"/>
            </a:br>
            <a:r>
              <a:rPr lang="en-US" sz="2000" dirty="0" smtClean="0"/>
              <a:t>	32.2.2	</a:t>
            </a:r>
            <a:r>
              <a:rPr lang="en-US" sz="2000" b="1" dirty="0" smtClean="0"/>
              <a:t>Dimensions</a:t>
            </a:r>
            <a:r>
              <a:rPr lang="en-US" sz="2000" dirty="0" smtClean="0"/>
              <a:t> – the Electric-Solar Power Car will have the 	following </a:t>
            </a:r>
            <a:r>
              <a:rPr lang="en-US" sz="2000" u="sng" dirty="0" smtClean="0"/>
              <a:t>minimum dimensions</a:t>
            </a:r>
            <a:r>
              <a:rPr lang="en-US" sz="2000" dirty="0" smtClean="0"/>
              <a:t>:  Length – 4.5 meters;  Height – 1.5 	meters;  Width – 1.5 meters. (no maximum dimensions)</a:t>
            </a:r>
            <a:br>
              <a:rPr lang="en-US" sz="2000" dirty="0" smtClean="0"/>
            </a:br>
            <a:r>
              <a:rPr lang="en-US" sz="2000" dirty="0" smtClean="0"/>
              <a:t> </a:t>
            </a:r>
            <a:br>
              <a:rPr lang="en-US" sz="2000" dirty="0" smtClean="0"/>
            </a:br>
            <a:r>
              <a:rPr lang="en-US" sz="2000" dirty="0" smtClean="0"/>
              <a:t>	32.2.3	</a:t>
            </a:r>
            <a:r>
              <a:rPr lang="en-US" sz="2000" b="1" dirty="0" smtClean="0"/>
              <a:t>Configuration </a:t>
            </a:r>
            <a:r>
              <a:rPr lang="en-US" sz="2000" dirty="0" smtClean="0"/>
              <a:t>– the Electric-Solar Powered Car must 	accommodate two passengers.  </a:t>
            </a:r>
            <a:br>
              <a:rPr lang="en-US" sz="2000" dirty="0" smtClean="0"/>
            </a:br>
            <a:r>
              <a:rPr lang="en-US" sz="2000" dirty="0" smtClean="0"/>
              <a:t> </a:t>
            </a:r>
            <a:br>
              <a:rPr lang="en-US" sz="2000" dirty="0" smtClean="0"/>
            </a:br>
            <a:r>
              <a:rPr lang="en-US" sz="2000" dirty="0" smtClean="0"/>
              <a:t>		32.1.3 (a) - The passengers must be seated in a comfortable 		upright position to simulate a “real world” environment.  </a:t>
            </a:r>
            <a:br>
              <a:rPr lang="en-US" sz="2000" dirty="0" smtClean="0"/>
            </a:br>
            <a:r>
              <a:rPr lang="en-US" sz="2000" dirty="0" smtClean="0"/>
              <a:t> </a:t>
            </a:r>
            <a:br>
              <a:rPr lang="en-US" sz="2000" dirty="0" smtClean="0"/>
            </a:br>
            <a:r>
              <a:rPr lang="en-US" sz="2000" dirty="0" smtClean="0"/>
              <a:t>		32.1.3 (b) - One passenger will be designated the “driver”; 		the other passenger will be designated the “technician” for 		communications, data collection, and strategy coordination.</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72200"/>
          </a:xfrm>
        </p:spPr>
        <p:txBody>
          <a:bodyPr/>
          <a:lstStyle/>
          <a:p>
            <a:pPr algn="l"/>
            <a:r>
              <a:rPr lang="en-US" sz="2000" dirty="0" smtClean="0"/>
              <a:t>32.2.4	</a:t>
            </a:r>
            <a:r>
              <a:rPr lang="en-US" sz="2000" b="1" dirty="0" smtClean="0"/>
              <a:t>Driver Weight</a:t>
            </a:r>
            <a:r>
              <a:rPr lang="en-US" sz="2000" dirty="0" smtClean="0"/>
              <a:t> – the minimum weight of the two drivers must be a total of at least 320 pounds.  If the sum of the drivers’ weight is less than 320 pounds, the solar car must carry a ballast.</a:t>
            </a:r>
            <a:br>
              <a:rPr lang="en-US" sz="2000" dirty="0" smtClean="0"/>
            </a:br>
            <a:r>
              <a:rPr lang="en-US" sz="2000" dirty="0" smtClean="0"/>
              <a:t> </a:t>
            </a:r>
            <a:br>
              <a:rPr lang="en-US" sz="2000" dirty="0" smtClean="0"/>
            </a:br>
            <a:r>
              <a:rPr lang="en-US" sz="2000" dirty="0" smtClean="0"/>
              <a:t>32.2.5	</a:t>
            </a:r>
            <a:r>
              <a:rPr lang="en-US" sz="2000" b="1" dirty="0" smtClean="0"/>
              <a:t>Power</a:t>
            </a:r>
            <a:r>
              <a:rPr lang="en-US" sz="2000" dirty="0" smtClean="0"/>
              <a:t> – powered by interchangeable battery boxes charged</a:t>
            </a:r>
            <a:br>
              <a:rPr lang="en-US" sz="2000" dirty="0" smtClean="0"/>
            </a:br>
            <a:r>
              <a:rPr lang="en-US" sz="2000" dirty="0" smtClean="0"/>
              <a:t>by the sun at the team’s Solar Power Charging Station.</a:t>
            </a:r>
            <a:br>
              <a:rPr lang="en-US" sz="2000" dirty="0" smtClean="0"/>
            </a:br>
            <a:r>
              <a:rPr lang="en-US" sz="2000" dirty="0" smtClean="0"/>
              <a:t> </a:t>
            </a:r>
            <a:br>
              <a:rPr lang="en-US" sz="2000" dirty="0" smtClean="0"/>
            </a:br>
            <a:r>
              <a:rPr lang="en-US" sz="2000" dirty="0" smtClean="0"/>
              <a:t>32.2.6	</a:t>
            </a:r>
            <a:r>
              <a:rPr lang="en-US" sz="2000" b="1" dirty="0" smtClean="0"/>
              <a:t>Battery  - </a:t>
            </a:r>
            <a:r>
              <a:rPr lang="en-US" sz="2000" dirty="0" smtClean="0"/>
              <a:t>teams can have two battery boxes:  one battery box will be in the solar car; the other battery box will be charging at the Solar Power Charging Station. Battery packs have 2 kWh max each.</a:t>
            </a:r>
            <a:br>
              <a:rPr lang="en-US" sz="2000" dirty="0" smtClean="0"/>
            </a:br>
            <a:r>
              <a:rPr lang="en-US" sz="2000" dirty="0" smtClean="0"/>
              <a:t> </a:t>
            </a:r>
            <a:br>
              <a:rPr lang="en-US" sz="2000" dirty="0" smtClean="0"/>
            </a:br>
            <a:r>
              <a:rPr lang="en-US" sz="2000" dirty="0" smtClean="0"/>
              <a:t>32.2.7 – </a:t>
            </a:r>
            <a:r>
              <a:rPr lang="en-US" sz="2000" b="1" dirty="0" smtClean="0"/>
              <a:t>Disconnects</a:t>
            </a:r>
            <a:r>
              <a:rPr lang="en-US" sz="2000" dirty="0" smtClean="0"/>
              <a:t> - </a:t>
            </a:r>
            <a:r>
              <a:rPr lang="en-US" sz="2000" i="1" dirty="0">
                <a:solidFill>
                  <a:srgbClr val="7030A0"/>
                </a:solidFill>
              </a:rPr>
              <a:t>The Electric Solar Powered Car </a:t>
            </a:r>
            <a:r>
              <a:rPr lang="en-US" sz="2000" i="1" dirty="0" smtClean="0">
                <a:solidFill>
                  <a:srgbClr val="7030A0"/>
                </a:solidFill>
              </a:rPr>
              <a:t>must have </a:t>
            </a:r>
            <a:r>
              <a:rPr lang="en-US" sz="2000" i="1" dirty="0">
                <a:solidFill>
                  <a:srgbClr val="7030A0"/>
                </a:solidFill>
              </a:rPr>
              <a:t>two Motor Disconnects per Rule 5.4.5. A single Array Disconnect must be located on the Solar Power Charging Station that is readily accessible to </a:t>
            </a:r>
            <a:r>
              <a:rPr lang="en-US" sz="2000" i="1" dirty="0" smtClean="0">
                <a:solidFill>
                  <a:srgbClr val="7030A0"/>
                </a:solidFill>
              </a:rPr>
              <a:t>by-standers. No </a:t>
            </a:r>
            <a:r>
              <a:rPr lang="en-US" sz="2000" i="1" dirty="0">
                <a:solidFill>
                  <a:srgbClr val="7030A0"/>
                </a:solidFill>
              </a:rPr>
              <a:t>Array Disconnects are required for the Electric Solar </a:t>
            </a:r>
            <a:r>
              <a:rPr lang="en-US" sz="2000" i="1">
                <a:solidFill>
                  <a:srgbClr val="7030A0"/>
                </a:solidFill>
              </a:rPr>
              <a:t>Powered </a:t>
            </a:r>
            <a:r>
              <a:rPr lang="en-US" sz="2000" i="1" smtClean="0">
                <a:solidFill>
                  <a:srgbClr val="7030A0"/>
                </a:solidFill>
              </a:rPr>
              <a:t>Car.</a:t>
            </a:r>
            <a:endParaRPr lang="en-US" sz="2000" i="1" dirty="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l"/>
            <a:r>
              <a:rPr lang="en-US" sz="2000" b="1" dirty="0" smtClean="0"/>
              <a:t/>
            </a:r>
            <a:br>
              <a:rPr lang="en-US" sz="2000" b="1" dirty="0" smtClean="0"/>
            </a:br>
            <a:r>
              <a:rPr lang="en-US" sz="2000" b="1" dirty="0" smtClean="0"/>
              <a:t/>
            </a:r>
            <a:br>
              <a:rPr lang="en-US" sz="2000" b="1" dirty="0" smtClean="0"/>
            </a:br>
            <a:r>
              <a:rPr lang="en-US" sz="2000" b="1" dirty="0" smtClean="0"/>
              <a:t>32.3	Solar Power Charging Station</a:t>
            </a:r>
            <a:r>
              <a:rPr lang="en-US" sz="2000" dirty="0" smtClean="0"/>
              <a:t/>
            </a:r>
            <a:br>
              <a:rPr lang="en-US" sz="2000" dirty="0" smtClean="0"/>
            </a:br>
            <a:r>
              <a:rPr lang="en-US" sz="2000" dirty="0" smtClean="0"/>
              <a:t> </a:t>
            </a:r>
            <a:br>
              <a:rPr lang="en-US" sz="2000" dirty="0" smtClean="0"/>
            </a:br>
            <a:r>
              <a:rPr lang="en-US" sz="2000" dirty="0" smtClean="0"/>
              <a:t>	32.3.1	</a:t>
            </a:r>
            <a:r>
              <a:rPr lang="en-US" sz="2000" b="1" dirty="0" smtClean="0"/>
              <a:t>Array </a:t>
            </a:r>
            <a:r>
              <a:rPr lang="en-US" sz="2000" dirty="0" smtClean="0"/>
              <a:t>– the solar power charging station can have an array no larger than 5 meters by 1.8 meters.  Solar Cells must be 19% efficiency or less.</a:t>
            </a:r>
            <a:br>
              <a:rPr lang="en-US" sz="2000" dirty="0" smtClean="0"/>
            </a:br>
            <a:r>
              <a:rPr lang="en-US" sz="2000" dirty="0" smtClean="0"/>
              <a:t>	32.3.2	</a:t>
            </a:r>
            <a:r>
              <a:rPr lang="en-US" sz="2000" b="1" dirty="0" smtClean="0"/>
              <a:t>Location</a:t>
            </a:r>
            <a:r>
              <a:rPr lang="en-US" sz="2000" dirty="0" smtClean="0"/>
              <a:t> – </a:t>
            </a:r>
            <a:r>
              <a:rPr lang="en-US" sz="2000" dirty="0" smtClean="0">
                <a:solidFill>
                  <a:srgbClr val="0070C0"/>
                </a:solidFill>
              </a:rPr>
              <a:t>charging station in designated area, permanent once set up; can be rotated</a:t>
            </a:r>
            <a:br>
              <a:rPr lang="en-US" sz="2000" dirty="0" smtClean="0">
                <a:solidFill>
                  <a:srgbClr val="0070C0"/>
                </a:solidFill>
              </a:rPr>
            </a:br>
            <a:r>
              <a:rPr lang="en-US" sz="2000" dirty="0" smtClean="0"/>
              <a:t/>
            </a:r>
            <a:br>
              <a:rPr lang="en-US" sz="2000" dirty="0" smtClean="0"/>
            </a:br>
            <a:r>
              <a:rPr lang="en-US" sz="2000" dirty="0" smtClean="0"/>
              <a:t>	32.3.3	</a:t>
            </a:r>
            <a:r>
              <a:rPr lang="en-US" sz="2000" b="1" dirty="0" smtClean="0"/>
              <a:t>Stability/Durability</a:t>
            </a:r>
            <a:r>
              <a:rPr lang="en-US" sz="2000" dirty="0" smtClean="0"/>
              <a:t> – the solar power charging station must be a stable facility capable of withstanding reasonable weather conditions.  This includes gusts of wind up to 40 mph and rain.</a:t>
            </a:r>
            <a:br>
              <a:rPr lang="en-US" sz="2000" dirty="0" smtClean="0"/>
            </a:br>
            <a:r>
              <a:rPr lang="en-US" sz="2000" dirty="0"/>
              <a:t/>
            </a:r>
            <a:br>
              <a:rPr lang="en-US" sz="2000" dirty="0"/>
            </a:br>
            <a:r>
              <a:rPr lang="en-US" sz="2000" dirty="0"/>
              <a:t>32.4 </a:t>
            </a:r>
            <a:r>
              <a:rPr lang="en-US" sz="2000" dirty="0" smtClean="0"/>
              <a:t>	</a:t>
            </a:r>
            <a:r>
              <a:rPr lang="en-US" sz="2000" b="1" dirty="0" smtClean="0"/>
              <a:t>Battery </a:t>
            </a:r>
            <a:r>
              <a:rPr lang="en-US" sz="2000" b="1" dirty="0"/>
              <a:t>Box Exchange </a:t>
            </a:r>
            <a:r>
              <a:rPr lang="en-US" sz="2000" b="1" dirty="0" smtClean="0"/>
              <a:t>Procedures</a:t>
            </a:r>
            <a:r>
              <a:rPr lang="en-US" sz="2000" dirty="0"/>
              <a:t/>
            </a:r>
            <a:br>
              <a:rPr lang="en-US" sz="2000" dirty="0"/>
            </a:br>
            <a:r>
              <a:rPr lang="en-US" sz="2000" dirty="0"/>
              <a:t>	32.4.1	Batteries exchanged </a:t>
            </a:r>
            <a:r>
              <a:rPr lang="en-US" sz="2000" dirty="0" smtClean="0"/>
              <a:t>in designated area; </a:t>
            </a:r>
            <a:r>
              <a:rPr lang="en-US" sz="2000" dirty="0"/>
              <a:t>monitored by </a:t>
            </a:r>
            <a:r>
              <a:rPr lang="en-US" sz="2000" dirty="0" smtClean="0"/>
              <a:t>judge</a:t>
            </a:r>
            <a:r>
              <a:rPr lang="en-US" sz="2000" dirty="0"/>
              <a:t/>
            </a:r>
            <a:br>
              <a:rPr lang="en-US" sz="2000" dirty="0"/>
            </a:br>
            <a:r>
              <a:rPr lang="en-US" sz="2000" dirty="0"/>
              <a:t>	32.4.2	Once installed, </a:t>
            </a:r>
            <a:r>
              <a:rPr lang="en-US" sz="2000" dirty="0" smtClean="0"/>
              <a:t>solar car moves back onto race course.</a:t>
            </a:r>
            <a:br>
              <a:rPr lang="en-US" sz="2000" dirty="0" smtClean="0"/>
            </a:br>
            <a:r>
              <a:rPr lang="en-US" sz="2000" dirty="0"/>
              <a:t>	</a:t>
            </a:r>
            <a:r>
              <a:rPr lang="en-US" sz="2000" dirty="0" smtClean="0">
                <a:solidFill>
                  <a:srgbClr val="0070C0"/>
                </a:solidFill>
              </a:rPr>
              <a:t>32.4.3	Every car will drive a defined track</a:t>
            </a:r>
            <a:r>
              <a:rPr lang="en-US" sz="2000" dirty="0" smtClean="0"/>
              <a:t/>
            </a:r>
            <a:br>
              <a:rPr lang="en-US" sz="2000" dirty="0" smtClean="0"/>
            </a:br>
            <a:r>
              <a:rPr lang="en-US" sz="2000" dirty="0" smtClean="0"/>
              <a:t> </a:t>
            </a:r>
            <a:r>
              <a:rPr lang="en-US" sz="2000" dirty="0"/>
              <a:t/>
            </a:r>
            <a:br>
              <a:rPr lang="en-US" sz="2000" dirty="0"/>
            </a:br>
            <a:r>
              <a:rPr lang="en-US" sz="2000" dirty="0" smtClean="0"/>
              <a:t>32.7 </a:t>
            </a:r>
            <a:r>
              <a:rPr lang="en-US" sz="2000" dirty="0"/>
              <a:t>	</a:t>
            </a:r>
            <a:r>
              <a:rPr lang="en-US" sz="2000" b="1" dirty="0" smtClean="0"/>
              <a:t>Team Assignments – </a:t>
            </a:r>
            <a:r>
              <a:rPr lang="en-US" sz="2000" dirty="0" smtClean="0"/>
              <a:t>Perform special “real-world” task each day</a:t>
            </a:r>
            <a:br>
              <a:rPr lang="en-US" sz="2000" dirty="0" smtClean="0"/>
            </a:b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lstStyle/>
          <a:p>
            <a:pPr lvl="1" algn="l"/>
            <a:r>
              <a:rPr lang="en-US" dirty="0" smtClean="0"/>
              <a:t>Rule 33 – Cruiser Division</a:t>
            </a:r>
            <a:br>
              <a:rPr lang="en-US" dirty="0" smtClean="0"/>
            </a:br>
            <a:r>
              <a:rPr lang="x-none" sz="2000" b="1"/>
              <a:t>Concept – </a:t>
            </a:r>
            <a:r>
              <a:rPr lang="x-none" sz="2000"/>
              <a:t>The </a:t>
            </a:r>
            <a:r>
              <a:rPr lang="en-US" sz="2000" dirty="0"/>
              <a:t>Cruiser</a:t>
            </a:r>
            <a:r>
              <a:rPr lang="x-none" sz="2000"/>
              <a:t> Division is designed</a:t>
            </a:r>
            <a:r>
              <a:rPr lang="en-US" sz="2000" dirty="0"/>
              <a:t> to resemble a regular passenger vehicle and provides teams an opportunity to include strategy by determining the number of passengers to carry throughout the challenge. Teams receive points equivalent to the number of passengers carried multiplied by the distance traveled.</a:t>
            </a:r>
            <a:r>
              <a:rPr lang="en-US" sz="2000" b="1" dirty="0"/>
              <a:t/>
            </a:r>
            <a:br>
              <a:rPr lang="en-US" sz="2000" b="1" dirty="0"/>
            </a:br>
            <a:r>
              <a:rPr lang="en-US" sz="2000" dirty="0" smtClean="0"/>
              <a:t>33.2.1 – Governed by Advanced Division Guidelines</a:t>
            </a:r>
            <a:br>
              <a:rPr lang="en-US" sz="2000" dirty="0" smtClean="0"/>
            </a:br>
            <a:r>
              <a:rPr lang="en-US" sz="2000" dirty="0" smtClean="0"/>
              <a:t>33.2.2 – Four Wheels</a:t>
            </a:r>
            <a:br>
              <a:rPr lang="en-US" sz="2000" dirty="0" smtClean="0"/>
            </a:br>
            <a:r>
              <a:rPr lang="en-US" sz="2000" dirty="0" smtClean="0"/>
              <a:t>33.3.3 – Seats four people with four doors</a:t>
            </a:r>
            <a:br>
              <a:rPr lang="en-US" sz="2000" dirty="0" smtClean="0"/>
            </a:br>
            <a:r>
              <a:rPr lang="en-US" sz="2000" dirty="0" smtClean="0"/>
              <a:t>33.3.4 – Passenger weight (160 </a:t>
            </a:r>
            <a:r>
              <a:rPr lang="en-US" sz="2000" dirty="0" err="1" smtClean="0"/>
              <a:t>lbs</a:t>
            </a:r>
            <a:r>
              <a:rPr lang="en-US" sz="2000" dirty="0" smtClean="0"/>
              <a:t> or ballast)</a:t>
            </a:r>
            <a:br>
              <a:rPr lang="en-US" sz="2000" dirty="0" smtClean="0"/>
            </a:br>
            <a:r>
              <a:rPr lang="en-US" sz="2000" dirty="0" smtClean="0"/>
              <a:t>33.3.5 – Enclosed Body</a:t>
            </a:r>
            <a:br>
              <a:rPr lang="en-US" sz="2000" dirty="0" smtClean="0"/>
            </a:br>
            <a:r>
              <a:rPr lang="en-US" sz="2000" dirty="0" smtClean="0"/>
              <a:t>33.3.6 – Integrated Array</a:t>
            </a:r>
            <a:br>
              <a:rPr lang="en-US" sz="2000" dirty="0" smtClean="0"/>
            </a:br>
            <a:r>
              <a:rPr lang="en-US" sz="2000" dirty="0" smtClean="0"/>
              <a:t>33.3.7 – Trunk</a:t>
            </a:r>
            <a:br>
              <a:rPr lang="en-US" sz="2000" dirty="0" smtClean="0"/>
            </a:br>
            <a:r>
              <a:rPr lang="en-US" sz="2000" dirty="0" smtClean="0"/>
              <a:t/>
            </a:r>
            <a:br>
              <a:rPr lang="en-US" sz="2000" dirty="0" smtClean="0"/>
            </a:br>
            <a:r>
              <a:rPr lang="en-US" sz="2000" dirty="0" smtClean="0"/>
              <a:t>Points for Driving is based on the number of laps x number of people in the </a:t>
            </a:r>
            <a:br>
              <a:rPr lang="en-US" sz="2000" dirty="0" smtClean="0"/>
            </a:br>
            <a:r>
              <a:rPr lang="en-US" sz="2000" dirty="0" smtClean="0"/>
              <a:t>	vehicle.</a:t>
            </a:r>
            <a:endParaRPr lang="en-US" sz="2000" dirty="0"/>
          </a:p>
        </p:txBody>
      </p:sp>
    </p:spTree>
    <p:extLst>
      <p:ext uri="{BB962C8B-B14F-4D97-AF65-F5344CB8AC3E}">
        <p14:creationId xmlns:p14="http://schemas.microsoft.com/office/powerpoint/2010/main" val="261749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248400"/>
          </a:xfrm>
        </p:spPr>
        <p:txBody>
          <a:bodyPr/>
          <a:lstStyle/>
          <a:p>
            <a:pPr lvl="1" algn="l"/>
            <a:r>
              <a:rPr lang="en-US" b="1" dirty="0" smtClean="0"/>
              <a:t/>
            </a:r>
            <a:br>
              <a:rPr lang="en-US" b="1" dirty="0" smtClean="0"/>
            </a:br>
            <a:r>
              <a:rPr lang="en-US" b="1" dirty="0" smtClean="0"/>
              <a:t/>
            </a:r>
            <a:br>
              <a:rPr lang="en-US" b="1" dirty="0" smtClean="0"/>
            </a:br>
            <a:r>
              <a:rPr lang="en-US" b="1" dirty="0" smtClean="0"/>
              <a:t>ATTIRE - </a:t>
            </a:r>
            <a:r>
              <a:rPr lang="x-none" sz="3200" smtClean="0"/>
              <a:t>Attire </a:t>
            </a:r>
            <a:r>
              <a:rPr lang="x-none" sz="3200"/>
              <a:t>for all participants (including students, sponsors, chaperones, advisors, and others participating or traveling with team) in the Solar Car Challenge must be appropriate.  </a:t>
            </a:r>
            <a:r>
              <a:rPr lang="en-US" sz="3200" dirty="0" smtClean="0"/>
              <a:t/>
            </a:r>
            <a:br>
              <a:rPr lang="en-US" sz="3200" dirty="0" smtClean="0"/>
            </a:br>
            <a:r>
              <a:rPr lang="en-US" sz="3200" dirty="0"/>
              <a:t/>
            </a:r>
            <a:br>
              <a:rPr lang="en-US" sz="3200" dirty="0"/>
            </a:br>
            <a:r>
              <a:rPr lang="x-none" sz="3200" smtClean="0"/>
              <a:t>All </a:t>
            </a:r>
            <a:r>
              <a:rPr lang="x-none" sz="3200"/>
              <a:t>participants must wear full-brimmed hats when in direct sunlight and closed-toe shoes throughout the event. Jeans are recommended for protection when working on the car and when kneeling on the ground. </a:t>
            </a:r>
            <a:r>
              <a:rPr lang="en-US" sz="3200" i="1" dirty="0">
                <a:solidFill>
                  <a:srgbClr val="0070C0"/>
                </a:solidFill>
              </a:rPr>
              <a:t>Shorts must be longer than the longest fingertip</a:t>
            </a:r>
            <a:r>
              <a:rPr lang="x-none" sz="3200" i="1">
                <a:solidFill>
                  <a:srgbClr val="0070C0"/>
                </a:solidFill>
              </a:rPr>
              <a:t>.</a:t>
            </a:r>
            <a:r>
              <a:rPr lang="en-US" sz="3200" i="1" dirty="0">
                <a:solidFill>
                  <a:srgbClr val="0070C0"/>
                </a:solidFill>
              </a:rPr>
              <a:t/>
            </a:r>
            <a:br>
              <a:rPr lang="en-US" sz="3200" i="1" dirty="0">
                <a:solidFill>
                  <a:srgbClr val="0070C0"/>
                </a:solidFill>
              </a:rPr>
            </a:br>
            <a:r>
              <a:rPr lang="en-US" sz="3200" dirty="0"/>
              <a:t/>
            </a:r>
            <a:br>
              <a:rPr lang="en-US" sz="3200" dirty="0"/>
            </a:br>
            <a:endParaRPr lang="en-US" sz="3200" b="1" dirty="0"/>
          </a:p>
        </p:txBody>
      </p:sp>
    </p:spTree>
    <p:extLst>
      <p:ext uri="{BB962C8B-B14F-4D97-AF65-F5344CB8AC3E}">
        <p14:creationId xmlns:p14="http://schemas.microsoft.com/office/powerpoint/2010/main" val="235679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Overview</a:t>
            </a:r>
            <a:endParaRPr lang="en-US" b="1" dirty="0"/>
          </a:p>
        </p:txBody>
      </p:sp>
      <p:sp>
        <p:nvSpPr>
          <p:cNvPr id="3" name="Content Placeholder 2"/>
          <p:cNvSpPr>
            <a:spLocks noGrp="1"/>
          </p:cNvSpPr>
          <p:nvPr>
            <p:ph idx="1"/>
          </p:nvPr>
        </p:nvSpPr>
        <p:spPr/>
        <p:txBody>
          <a:bodyPr/>
          <a:lstStyle/>
          <a:p>
            <a:r>
              <a:rPr lang="en-US" dirty="0" smtClean="0"/>
              <a:t>Do:</a:t>
            </a:r>
          </a:p>
          <a:p>
            <a:pPr lvl="1"/>
            <a:r>
              <a:rPr lang="en-US" dirty="0" smtClean="0"/>
              <a:t>Keep copies of rules throughout workshop</a:t>
            </a:r>
          </a:p>
          <a:p>
            <a:pPr lvl="1"/>
            <a:r>
              <a:rPr lang="en-US" dirty="0" smtClean="0"/>
              <a:t>Following engineering lifecycle: requirements, design, implementation, verification</a:t>
            </a:r>
          </a:p>
          <a:p>
            <a:r>
              <a:rPr lang="en-US" dirty="0" smtClean="0"/>
              <a:t>Don’t:</a:t>
            </a:r>
          </a:p>
          <a:p>
            <a:pPr lvl="1"/>
            <a:r>
              <a:rPr lang="en-US" dirty="0" smtClean="0"/>
              <a:t>Just </a:t>
            </a:r>
            <a:r>
              <a:rPr lang="en-US" dirty="0"/>
              <a:t>read once</a:t>
            </a:r>
            <a:r>
              <a:rPr lang="en-US" dirty="0" smtClean="0"/>
              <a:t> or all in one sitting</a:t>
            </a:r>
          </a:p>
          <a:p>
            <a:pPr lvl="1"/>
            <a:r>
              <a:rPr lang="en-US" dirty="0" smtClean="0"/>
              <a:t>Look at another car’s design and assume it complies with rules (grandfather; waivers)</a:t>
            </a:r>
            <a:endParaRPr lang="en-US" dirty="0"/>
          </a:p>
        </p:txBody>
      </p:sp>
    </p:spTree>
    <p:extLst>
      <p:ext uri="{BB962C8B-B14F-4D97-AF65-F5344CB8AC3E}">
        <p14:creationId xmlns:p14="http://schemas.microsoft.com/office/powerpoint/2010/main" val="280656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pPr algn="l"/>
            <a:r>
              <a:rPr lang="en-US" dirty="0"/>
              <a:t> </a:t>
            </a:r>
            <a:br>
              <a:rPr lang="en-US" dirty="0"/>
            </a:br>
            <a:r>
              <a:rPr lang="en-US" sz="3200" b="1" u="sng" dirty="0" smtClean="0"/>
              <a:t>Attire during </a:t>
            </a:r>
            <a:r>
              <a:rPr lang="en-US" sz="3200" b="1" u="sng" dirty="0"/>
              <a:t>the Solar Car Challenge</a:t>
            </a:r>
            <a:r>
              <a:rPr lang="en-US" sz="3200" dirty="0"/>
              <a:t/>
            </a:r>
            <a:br>
              <a:rPr lang="en-US" sz="3200" dirty="0"/>
            </a:br>
            <a:r>
              <a:rPr lang="en-US" sz="3200" dirty="0"/>
              <a:t>The Solar Car Challenge is based on the philosophy of “cooperation rather than competition.”  Our event focuses on bringing teams together through the camaraderie of the </a:t>
            </a:r>
            <a:r>
              <a:rPr lang="en-US" sz="3200" i="1" dirty="0"/>
              <a:t>solar car experience</a:t>
            </a:r>
            <a:r>
              <a:rPr lang="en-US" sz="3200" dirty="0"/>
              <a:t>.  </a:t>
            </a:r>
            <a:br>
              <a:rPr lang="en-US" sz="3200" dirty="0"/>
            </a:br>
            <a:r>
              <a:rPr lang="en-US" sz="2800" dirty="0"/>
              <a:t> </a:t>
            </a:r>
            <a:br>
              <a:rPr lang="en-US" sz="2800" dirty="0"/>
            </a:br>
            <a:endParaRPr lang="en-US" sz="2800" dirty="0"/>
          </a:p>
        </p:txBody>
      </p:sp>
    </p:spTree>
    <p:extLst>
      <p:ext uri="{BB962C8B-B14F-4D97-AF65-F5344CB8AC3E}">
        <p14:creationId xmlns:p14="http://schemas.microsoft.com/office/powerpoint/2010/main" val="118200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867400"/>
          </a:xfrm>
        </p:spPr>
        <p:txBody>
          <a:bodyPr/>
          <a:lstStyle/>
          <a:p>
            <a:pPr algn="l"/>
            <a:r>
              <a:rPr lang="en-US" sz="3200" dirty="0" smtClean="0"/>
              <a:t/>
            </a:r>
            <a:br>
              <a:rPr lang="en-US" sz="3200" dirty="0" smtClean="0"/>
            </a:br>
            <a:r>
              <a:rPr lang="en-US" sz="3200" smtClean="0"/>
              <a:t>In keeping </a:t>
            </a:r>
            <a:r>
              <a:rPr lang="en-US" sz="3200" dirty="0"/>
              <a:t>with this philosophy, we ask that team attire, banners, and printed materials focus on their solar car team logo, “school pride,” or </a:t>
            </a:r>
            <a:r>
              <a:rPr lang="en-US" sz="3200" dirty="0" smtClean="0"/>
              <a:t>community.</a:t>
            </a:r>
            <a:br>
              <a:rPr lang="en-US" sz="3200" dirty="0" smtClean="0"/>
            </a:br>
            <a:r>
              <a:rPr lang="en-US" sz="3200" dirty="0" smtClean="0"/>
              <a:t>  </a:t>
            </a:r>
            <a:br>
              <a:rPr lang="en-US" sz="3200" dirty="0" smtClean="0"/>
            </a:br>
            <a:r>
              <a:rPr lang="en-US" sz="3200" dirty="0" smtClean="0"/>
              <a:t>No </a:t>
            </a:r>
            <a:r>
              <a:rPr lang="en-US" sz="3200" dirty="0"/>
              <a:t>attire, banners, or printed materials will be allowed that seek to promote any political candidate or philosophy.  Failure to follow this guideline will result in the removal of the offending items and/or disqualification from the event.    </a:t>
            </a:r>
            <a:br>
              <a:rPr lang="en-US" sz="3200" dirty="0"/>
            </a:br>
            <a:endParaRPr lang="en-US" sz="3200" dirty="0"/>
          </a:p>
        </p:txBody>
      </p:sp>
    </p:spTree>
    <p:extLst>
      <p:ext uri="{BB962C8B-B14F-4D97-AF65-F5344CB8AC3E}">
        <p14:creationId xmlns:p14="http://schemas.microsoft.com/office/powerpoint/2010/main" val="1820835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b="1" u="sng" dirty="0"/>
              <a:t>Use of Solar Car </a:t>
            </a:r>
            <a:r>
              <a:rPr lang="en-US" sz="3200" b="1" u="sng"/>
              <a:t>Challenge </a:t>
            </a:r>
            <a:r>
              <a:rPr lang="en-US" sz="3200" b="1" u="sng" smtClean="0"/>
              <a:t>Logo</a:t>
            </a:r>
            <a:br>
              <a:rPr lang="en-US" sz="3200" b="1" u="sng" smtClean="0"/>
            </a:br>
            <a:r>
              <a:rPr lang="en-US" sz="3200" dirty="0"/>
              <a:t/>
            </a:r>
            <a:br>
              <a:rPr lang="en-US" sz="3200" dirty="0"/>
            </a:br>
            <a:r>
              <a:rPr lang="en-US" sz="3200" dirty="0"/>
              <a:t>The Solar Car Challenge logo is the federally registered trademark of the Solar Car Challenge Foundation.  It cannot be used by teams for items of attire, banners, or printed materials without the prior written approval of the Solar Car Challenge President.</a:t>
            </a:r>
            <a:br>
              <a:rPr lang="en-US" sz="3200" dirty="0"/>
            </a:br>
            <a:r>
              <a:rPr lang="en-US" sz="3200" dirty="0"/>
              <a:t> </a:t>
            </a:r>
            <a:br>
              <a:rPr lang="en-US" sz="3200" dirty="0"/>
            </a:br>
            <a:endParaRPr lang="en-US" sz="3200" dirty="0"/>
          </a:p>
        </p:txBody>
      </p:sp>
    </p:spTree>
    <p:extLst>
      <p:ext uri="{BB962C8B-B14F-4D97-AF65-F5344CB8AC3E}">
        <p14:creationId xmlns:p14="http://schemas.microsoft.com/office/powerpoint/2010/main" val="176518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b="1" dirty="0" smtClean="0"/>
              <a:t>Important Dates</a:t>
            </a:r>
          </a:p>
        </p:txBody>
      </p:sp>
      <p:sp>
        <p:nvSpPr>
          <p:cNvPr id="3" name="Content Placeholder 2"/>
          <p:cNvSpPr>
            <a:spLocks noGrp="1"/>
          </p:cNvSpPr>
          <p:nvPr>
            <p:ph idx="1"/>
          </p:nvPr>
        </p:nvSpPr>
        <p:spPr>
          <a:xfrm>
            <a:off x="457200" y="1295400"/>
            <a:ext cx="8229600" cy="5181600"/>
          </a:xfrm>
        </p:spPr>
        <p:txBody>
          <a:bodyPr rtlCol="0">
            <a:normAutofit lnSpcReduction="10000"/>
          </a:bodyPr>
          <a:lstStyle/>
          <a:p>
            <a:pPr fontAlgn="auto">
              <a:spcAft>
                <a:spcPts val="0"/>
              </a:spcAft>
              <a:buFont typeface="Arial" pitchFamily="34" charset="0"/>
              <a:buNone/>
              <a:defRPr/>
            </a:pPr>
            <a:r>
              <a:rPr lang="en-US" sz="2600" b="1" dirty="0" smtClean="0">
                <a:solidFill>
                  <a:schemeClr val="accent4"/>
                </a:solidFill>
              </a:rPr>
              <a:t>September 1 to January 31 </a:t>
            </a:r>
            <a:r>
              <a:rPr lang="en-US" sz="2600" dirty="0" smtClean="0"/>
              <a:t>- </a:t>
            </a:r>
            <a:r>
              <a:rPr lang="en-US" sz="2600" b="1" dirty="0" smtClean="0"/>
              <a:t>“</a:t>
            </a:r>
            <a:r>
              <a:rPr lang="en-US" sz="2600" b="1" dirty="0"/>
              <a:t>Intent-to-Race” Form</a:t>
            </a:r>
            <a:r>
              <a:rPr lang="en-US" sz="2600" dirty="0"/>
              <a:t> </a:t>
            </a:r>
          </a:p>
          <a:p>
            <a:pPr fontAlgn="auto">
              <a:spcAft>
                <a:spcPts val="0"/>
              </a:spcAft>
              <a:buFont typeface="Arial" pitchFamily="34" charset="0"/>
              <a:buNone/>
              <a:defRPr/>
            </a:pPr>
            <a:r>
              <a:rPr lang="en-US" sz="2600" dirty="0" smtClean="0"/>
              <a:t>		This </a:t>
            </a:r>
            <a:r>
              <a:rPr lang="en-US" sz="2600" dirty="0"/>
              <a:t>notifies Race Officials </a:t>
            </a:r>
            <a:r>
              <a:rPr lang="en-US" sz="2600" dirty="0" smtClean="0"/>
              <a:t>that you plan </a:t>
            </a:r>
            <a:r>
              <a:rPr lang="en-US" sz="2600" dirty="0"/>
              <a:t>to </a:t>
            </a:r>
            <a:r>
              <a:rPr lang="en-US" sz="2600" dirty="0" smtClean="0"/>
              <a:t>	participate in the 2019 Solar </a:t>
            </a:r>
            <a:r>
              <a:rPr lang="en-US" sz="2600" dirty="0"/>
              <a:t>Car Challenge, and </a:t>
            </a:r>
            <a:r>
              <a:rPr lang="en-US" sz="2600" dirty="0" smtClean="0"/>
              <a:t>	places </a:t>
            </a:r>
            <a:r>
              <a:rPr lang="en-US" sz="2600" dirty="0"/>
              <a:t>your team on a mailing list </a:t>
            </a:r>
            <a:r>
              <a:rPr lang="en-US" sz="2600" dirty="0" smtClean="0"/>
              <a:t>	to </a:t>
            </a:r>
            <a:r>
              <a:rPr lang="en-US" sz="2600" dirty="0"/>
              <a:t>receive </a:t>
            </a:r>
            <a:r>
              <a:rPr lang="en-US" sz="2600" dirty="0" smtClean="0"/>
              <a:t>Event 	Updates and other mailings.  </a:t>
            </a:r>
            <a:r>
              <a:rPr lang="en-US" sz="2600" i="1" dirty="0" smtClean="0">
                <a:solidFill>
                  <a:srgbClr val="7030A0"/>
                </a:solidFill>
              </a:rPr>
              <a:t>This form must be</a:t>
            </a:r>
          </a:p>
          <a:p>
            <a:pPr fontAlgn="auto">
              <a:spcAft>
                <a:spcPts val="0"/>
              </a:spcAft>
              <a:buFont typeface="Arial" pitchFamily="34" charset="0"/>
              <a:buNone/>
              <a:defRPr/>
            </a:pPr>
            <a:r>
              <a:rPr lang="en-US" sz="2600" i="1" dirty="0">
                <a:solidFill>
                  <a:srgbClr val="7030A0"/>
                </a:solidFill>
              </a:rPr>
              <a:t>	</a:t>
            </a:r>
            <a:r>
              <a:rPr lang="en-US" sz="2600" i="1" dirty="0" smtClean="0">
                <a:solidFill>
                  <a:srgbClr val="7030A0"/>
                </a:solidFill>
              </a:rPr>
              <a:t>	filed to file a registration document.</a:t>
            </a:r>
            <a:endParaRPr lang="en-US" sz="2600" i="1" dirty="0">
              <a:solidFill>
                <a:srgbClr val="7030A0"/>
              </a:solidFill>
            </a:endParaRPr>
          </a:p>
          <a:p>
            <a:pPr fontAlgn="auto">
              <a:spcAft>
                <a:spcPts val="0"/>
              </a:spcAft>
              <a:buFont typeface="Arial" pitchFamily="34" charset="0"/>
              <a:buChar char="•"/>
              <a:defRPr/>
            </a:pPr>
            <a:endParaRPr lang="en-US" sz="2600" dirty="0"/>
          </a:p>
          <a:p>
            <a:pPr fontAlgn="auto">
              <a:spcAft>
                <a:spcPts val="0"/>
              </a:spcAft>
              <a:buFont typeface="Arial" pitchFamily="34" charset="0"/>
              <a:buNone/>
              <a:defRPr/>
            </a:pPr>
            <a:r>
              <a:rPr lang="en-US" sz="2600" b="1" dirty="0" smtClean="0">
                <a:solidFill>
                  <a:schemeClr val="accent4"/>
                </a:solidFill>
              </a:rPr>
              <a:t>March 1</a:t>
            </a:r>
            <a:r>
              <a:rPr lang="en-US" sz="2600" b="1" baseline="30000" dirty="0" smtClean="0">
                <a:solidFill>
                  <a:schemeClr val="accent4"/>
                </a:solidFill>
              </a:rPr>
              <a:t>st</a:t>
            </a:r>
            <a:r>
              <a:rPr lang="en-US" sz="2600" b="1" dirty="0" smtClean="0">
                <a:solidFill>
                  <a:schemeClr val="accent4"/>
                </a:solidFill>
              </a:rPr>
              <a:t> - </a:t>
            </a:r>
            <a:r>
              <a:rPr lang="en-US" sz="2600" b="1" dirty="0" smtClean="0"/>
              <a:t>File </a:t>
            </a:r>
            <a:r>
              <a:rPr lang="en-US" sz="2600" b="1" dirty="0"/>
              <a:t>Registration Document</a:t>
            </a:r>
            <a:r>
              <a:rPr lang="en-US" sz="2600" dirty="0"/>
              <a:t> </a:t>
            </a:r>
          </a:p>
          <a:p>
            <a:pPr fontAlgn="auto">
              <a:spcAft>
                <a:spcPts val="0"/>
              </a:spcAft>
              <a:buFont typeface="Arial" pitchFamily="34" charset="0"/>
              <a:buNone/>
              <a:defRPr/>
            </a:pPr>
            <a:r>
              <a:rPr lang="en-US" sz="2600" dirty="0"/>
              <a:t>	</a:t>
            </a:r>
            <a:r>
              <a:rPr lang="en-US" sz="2600" dirty="0" smtClean="0"/>
              <a:t>	This includes full documentation about your solar car 	project as required by Rule 3.6, and your team’s</a:t>
            </a:r>
          </a:p>
          <a:p>
            <a:pPr fontAlgn="auto">
              <a:spcAft>
                <a:spcPts val="0"/>
              </a:spcAft>
              <a:buFont typeface="Arial" pitchFamily="34" charset="0"/>
              <a:buNone/>
              <a:defRPr/>
            </a:pPr>
            <a:r>
              <a:rPr lang="en-US" sz="2600" dirty="0"/>
              <a:t>	</a:t>
            </a:r>
            <a:r>
              <a:rPr lang="en-US" sz="2600" dirty="0" smtClean="0"/>
              <a:t>	registration fee.</a:t>
            </a:r>
          </a:p>
          <a:p>
            <a:pPr fontAlgn="auto">
              <a:spcAft>
                <a:spcPts val="0"/>
              </a:spcAft>
              <a:buFont typeface="Arial" pitchFamily="34" charset="0"/>
              <a:buNone/>
              <a:defRPr/>
            </a:pPr>
            <a:r>
              <a:rPr lang="en-US" sz="2600" dirty="0" smtClean="0"/>
              <a:t>     </a:t>
            </a:r>
            <a:endParaRPr lang="en-US" sz="2600" dirty="0"/>
          </a:p>
          <a:p>
            <a:pPr fontAlgn="auto">
              <a:spcAft>
                <a:spcPts val="0"/>
              </a:spcAft>
              <a:buFont typeface="Arial" pitchFamily="34" charset="0"/>
              <a:buNone/>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Registration</a:t>
            </a:r>
          </a:p>
        </p:txBody>
      </p:sp>
      <p:sp>
        <p:nvSpPr>
          <p:cNvPr id="3" name="Content Placeholder 2"/>
          <p:cNvSpPr>
            <a:spLocks noGrp="1"/>
          </p:cNvSpPr>
          <p:nvPr>
            <p:ph idx="1"/>
          </p:nvPr>
        </p:nvSpPr>
        <p:spPr>
          <a:xfrm>
            <a:off x="381000" y="1447800"/>
            <a:ext cx="8382000" cy="5410200"/>
          </a:xfrm>
          <a:solidFill>
            <a:schemeClr val="bg1"/>
          </a:solidFill>
        </p:spPr>
        <p:txBody>
          <a:bodyPr rtlCol="0">
            <a:normAutofit fontScale="40000" lnSpcReduction="20000"/>
          </a:bodyPr>
          <a:lstStyle/>
          <a:p>
            <a:pPr fontAlgn="auto">
              <a:spcAft>
                <a:spcPts val="0"/>
              </a:spcAft>
              <a:buFont typeface="Arial" pitchFamily="34" charset="0"/>
              <a:buNone/>
              <a:defRPr/>
            </a:pPr>
            <a:r>
              <a:rPr lang="en-US" sz="5800" b="1" dirty="0" smtClean="0"/>
              <a:t>Sections 1 – 3</a:t>
            </a:r>
            <a:r>
              <a:rPr lang="en-US" sz="5800" dirty="0" smtClean="0"/>
              <a:t>:  </a:t>
            </a:r>
            <a:r>
              <a:rPr lang="en-US" sz="5800" b="1" dirty="0" smtClean="0"/>
              <a:t>Purpose, Administration, Entries and Registrations</a:t>
            </a:r>
          </a:p>
          <a:p>
            <a:pPr fontAlgn="auto">
              <a:spcAft>
                <a:spcPts val="0"/>
              </a:spcAft>
              <a:buFont typeface="Arial" pitchFamily="34" charset="0"/>
              <a:buNone/>
              <a:defRPr/>
            </a:pPr>
            <a:r>
              <a:rPr lang="en-US" sz="2800" dirty="0" smtClean="0"/>
              <a:t>		</a:t>
            </a:r>
          </a:p>
          <a:p>
            <a:pPr fontAlgn="auto">
              <a:spcAft>
                <a:spcPts val="0"/>
              </a:spcAft>
              <a:buFont typeface="Arial" pitchFamily="34" charset="0"/>
              <a:buNone/>
              <a:defRPr/>
            </a:pPr>
            <a:r>
              <a:rPr lang="en-US" sz="2800" b="1" dirty="0">
                <a:solidFill>
                  <a:srgbClr val="002060"/>
                </a:solidFill>
              </a:rPr>
              <a:t>	</a:t>
            </a:r>
            <a:r>
              <a:rPr lang="en-US" sz="4500" b="1" dirty="0" smtClean="0">
                <a:solidFill>
                  <a:srgbClr val="FF0000"/>
                </a:solidFill>
              </a:rPr>
              <a:t>Registration Documents and Registration Fee requirement March 1</a:t>
            </a:r>
            <a:r>
              <a:rPr lang="en-US" sz="4500" b="1" baseline="30000" dirty="0" smtClean="0">
                <a:solidFill>
                  <a:srgbClr val="FF0000"/>
                </a:solidFill>
              </a:rPr>
              <a:t>st</a:t>
            </a:r>
            <a:r>
              <a:rPr lang="en-US" sz="3600" b="1" dirty="0" smtClean="0">
                <a:solidFill>
                  <a:srgbClr val="FF0000"/>
                </a:solidFill>
              </a:rPr>
              <a:t>:</a:t>
            </a:r>
          </a:p>
          <a:p>
            <a:pPr fontAlgn="auto">
              <a:spcAft>
                <a:spcPts val="0"/>
              </a:spcAft>
              <a:buFont typeface="Arial" pitchFamily="34" charset="0"/>
              <a:buNone/>
              <a:defRPr/>
            </a:pPr>
            <a:r>
              <a:rPr lang="en-US" sz="3600" dirty="0" smtClean="0"/>
              <a:t>	</a:t>
            </a:r>
            <a:r>
              <a:rPr lang="en-US" sz="5000" dirty="0" smtClean="0"/>
              <a:t>(1) Detailed CAD drawings showing mechanical structure, including 		“</a:t>
            </a:r>
            <a:r>
              <a:rPr lang="en-US" sz="5000" b="1" dirty="0" smtClean="0">
                <a:solidFill>
                  <a:srgbClr val="0070C0"/>
                </a:solidFill>
              </a:rPr>
              <a:t>crush zones</a:t>
            </a:r>
            <a:r>
              <a:rPr lang="en-US" sz="5000" dirty="0" smtClean="0"/>
              <a:t>.” Crush zones must be clearly labeled.</a:t>
            </a:r>
          </a:p>
          <a:p>
            <a:pPr fontAlgn="auto">
              <a:spcAft>
                <a:spcPts val="0"/>
              </a:spcAft>
              <a:buFont typeface="Arial" pitchFamily="34" charset="0"/>
              <a:buNone/>
              <a:defRPr/>
            </a:pPr>
            <a:r>
              <a:rPr lang="en-US" sz="5000" dirty="0" smtClean="0"/>
              <a:t>	(2) Detailed schematic / wiring diagram showing electrical system.</a:t>
            </a:r>
          </a:p>
          <a:p>
            <a:pPr fontAlgn="auto">
              <a:spcAft>
                <a:spcPts val="0"/>
              </a:spcAft>
              <a:buFont typeface="Arial" pitchFamily="34" charset="0"/>
              <a:buNone/>
              <a:defRPr/>
            </a:pPr>
            <a:r>
              <a:rPr lang="en-US" sz="5000" dirty="0" smtClean="0"/>
              <a:t>	(3) Digital team photo   [emailed]</a:t>
            </a:r>
          </a:p>
          <a:p>
            <a:pPr fontAlgn="auto">
              <a:spcAft>
                <a:spcPts val="0"/>
              </a:spcAft>
              <a:buFont typeface="Arial" pitchFamily="34" charset="0"/>
              <a:buNone/>
              <a:defRPr/>
            </a:pPr>
            <a:r>
              <a:rPr lang="en-US" sz="5000" dirty="0" smtClean="0"/>
              <a:t>	(4) Manufacturer’s data sheets for </a:t>
            </a:r>
            <a:r>
              <a:rPr lang="en-US" sz="5000" u="sng" dirty="0" smtClean="0"/>
              <a:t>batteries showing type &amp; capacity</a:t>
            </a:r>
          </a:p>
          <a:p>
            <a:pPr fontAlgn="auto">
              <a:spcAft>
                <a:spcPts val="0"/>
              </a:spcAft>
              <a:buFont typeface="Arial" pitchFamily="34" charset="0"/>
              <a:buNone/>
              <a:defRPr/>
            </a:pPr>
            <a:r>
              <a:rPr lang="en-US" sz="5000" dirty="0" smtClean="0"/>
              <a:t>	(5) Manufacturer’s data sheets for solar array, including list price</a:t>
            </a:r>
          </a:p>
          <a:p>
            <a:pPr fontAlgn="auto">
              <a:spcAft>
                <a:spcPts val="0"/>
              </a:spcAft>
              <a:buFont typeface="Arial" pitchFamily="34" charset="0"/>
              <a:buNone/>
              <a:defRPr/>
            </a:pPr>
            <a:r>
              <a:rPr lang="en-US" sz="5000" dirty="0" smtClean="0"/>
              <a:t>	(6) Manufacturer’s data sheets for </a:t>
            </a:r>
            <a:r>
              <a:rPr lang="en-US" sz="5000" dirty="0" smtClean="0">
                <a:solidFill>
                  <a:srgbClr val="0070C0"/>
                </a:solidFill>
              </a:rPr>
              <a:t>motor and motor controller</a:t>
            </a:r>
          </a:p>
          <a:p>
            <a:pPr fontAlgn="auto">
              <a:spcAft>
                <a:spcPts val="0"/>
              </a:spcAft>
              <a:buFont typeface="Arial" pitchFamily="34" charset="0"/>
              <a:buNone/>
              <a:defRPr/>
            </a:pPr>
            <a:r>
              <a:rPr lang="en-US" sz="5000" dirty="0" smtClean="0"/>
              <a:t>	(7) Manufacturer’s data sheets for </a:t>
            </a:r>
            <a:r>
              <a:rPr lang="en-US" sz="5000" dirty="0" smtClean="0">
                <a:solidFill>
                  <a:srgbClr val="0070C0"/>
                </a:solidFill>
              </a:rPr>
              <a:t>array and battery cutoff switches</a:t>
            </a:r>
          </a:p>
          <a:p>
            <a:pPr fontAlgn="auto">
              <a:spcAft>
                <a:spcPts val="0"/>
              </a:spcAft>
              <a:buFont typeface="Arial" pitchFamily="34" charset="0"/>
              <a:buNone/>
              <a:defRPr/>
            </a:pPr>
            <a:r>
              <a:rPr lang="en-US" sz="5000" dirty="0" smtClean="0"/>
              <a:t>	(8) Manufacturer’s data sheets for </a:t>
            </a:r>
            <a:r>
              <a:rPr lang="en-US" sz="5000" dirty="0" smtClean="0">
                <a:solidFill>
                  <a:srgbClr val="0070C0"/>
                </a:solidFill>
              </a:rPr>
              <a:t>main</a:t>
            </a:r>
            <a:r>
              <a:rPr lang="en-US" sz="5000" dirty="0" smtClean="0"/>
              <a:t> </a:t>
            </a:r>
            <a:r>
              <a:rPr lang="en-US" sz="5000" dirty="0" smtClean="0">
                <a:solidFill>
                  <a:srgbClr val="0070C0"/>
                </a:solidFill>
              </a:rPr>
              <a:t>fuses</a:t>
            </a:r>
          </a:p>
          <a:p>
            <a:pPr fontAlgn="auto">
              <a:spcAft>
                <a:spcPts val="0"/>
              </a:spcAft>
              <a:buFont typeface="Arial" pitchFamily="34" charset="0"/>
              <a:buNone/>
              <a:defRPr/>
            </a:pPr>
            <a:r>
              <a:rPr lang="en-US" sz="5000" dirty="0" smtClean="0">
                <a:solidFill>
                  <a:srgbClr val="0070C0"/>
                </a:solidFill>
              </a:rPr>
              <a:t>	</a:t>
            </a:r>
            <a:r>
              <a:rPr lang="en-US" sz="5000" dirty="0" smtClean="0"/>
              <a:t>(9) Manufacturer’s data sheets for </a:t>
            </a:r>
            <a:r>
              <a:rPr lang="en-US" sz="5000" dirty="0" smtClean="0">
                <a:solidFill>
                  <a:srgbClr val="0070C0"/>
                </a:solidFill>
              </a:rPr>
              <a:t>wheels and brakes</a:t>
            </a:r>
          </a:p>
          <a:p>
            <a:pPr fontAlgn="auto">
              <a:spcAft>
                <a:spcPts val="0"/>
              </a:spcAft>
              <a:buFont typeface="Arial" pitchFamily="34" charset="0"/>
              <a:buNone/>
              <a:defRPr/>
            </a:pPr>
            <a:endParaRPr lang="en-US" sz="5000" dirty="0">
              <a:solidFill>
                <a:srgbClr val="0070C0"/>
              </a:solidFill>
            </a:endParaRPr>
          </a:p>
          <a:p>
            <a:pPr fontAlgn="auto">
              <a:spcAft>
                <a:spcPts val="0"/>
              </a:spcAft>
              <a:buFont typeface="Arial" pitchFamily="34" charset="0"/>
              <a:buNone/>
              <a:defRPr/>
            </a:pPr>
            <a:r>
              <a:rPr lang="en-US" sz="3100" dirty="0" smtClean="0">
                <a:solidFill>
                  <a:srgbClr val="0070C0"/>
                </a:solidFill>
              </a:rPr>
              <a:t>	</a:t>
            </a:r>
            <a:r>
              <a:rPr lang="en-US" sz="4500" b="1" dirty="0" smtClean="0"/>
              <a:t>Digital and hard copies required by March 1</a:t>
            </a:r>
            <a:r>
              <a:rPr lang="en-US" sz="4500" b="1" baseline="30000" dirty="0" smtClean="0"/>
              <a:t>st</a:t>
            </a:r>
            <a:r>
              <a:rPr lang="en-US" sz="4500" b="1" dirty="0" smtClean="0"/>
              <a:t>.</a:t>
            </a:r>
          </a:p>
          <a:p>
            <a:pPr fontAlgn="auto">
              <a:spcAft>
                <a:spcPts val="0"/>
              </a:spcAft>
              <a:buFont typeface="Arial" pitchFamily="34" charset="0"/>
              <a:buNone/>
              <a:defRPr/>
            </a:pPr>
            <a:r>
              <a:rPr lang="en-US" sz="4500" dirty="0" smtClean="0"/>
              <a:t>								[Rule 3.6]</a:t>
            </a:r>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endParaRPr lang="en-US" sz="2400" dirty="0" smtClean="0"/>
          </a:p>
          <a:p>
            <a:pPr fontAlgn="auto">
              <a:spcAft>
                <a:spcPts val="0"/>
              </a:spcAft>
              <a:buFont typeface="Arial" pitchFamily="34" charset="0"/>
              <a:buNone/>
              <a:defRPr/>
            </a:pPr>
            <a:r>
              <a:rPr lang="en-US" dirty="0" smtClean="0">
                <a:solidFill>
                  <a:srgbClr val="7030A0"/>
                </a:solidFill>
              </a:rPr>
              <a:t>		</a:t>
            </a:r>
            <a:endParaRPr lang="en-US"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3.8 – Design of Solar Car</a:t>
            </a:r>
            <a:endParaRPr lang="en-US" b="1" dirty="0"/>
          </a:p>
        </p:txBody>
      </p:sp>
      <p:sp>
        <p:nvSpPr>
          <p:cNvPr id="3" name="Content Placeholder 2"/>
          <p:cNvSpPr>
            <a:spLocks noGrp="1"/>
          </p:cNvSpPr>
          <p:nvPr>
            <p:ph idx="1"/>
          </p:nvPr>
        </p:nvSpPr>
        <p:spPr>
          <a:xfrm>
            <a:off x="457200" y="1295400"/>
            <a:ext cx="8229600" cy="4830763"/>
          </a:xfrm>
        </p:spPr>
        <p:txBody>
          <a:bodyPr/>
          <a:lstStyle/>
          <a:p>
            <a:r>
              <a:rPr lang="en-US" dirty="0"/>
              <a:t>It is the intent of the event that the solar cars be designed and constructed by high school </a:t>
            </a:r>
            <a:r>
              <a:rPr lang="en-US" dirty="0" smtClean="0"/>
              <a:t>students on </a:t>
            </a:r>
            <a:r>
              <a:rPr lang="en-US" dirty="0"/>
              <a:t>the solar car team. </a:t>
            </a:r>
            <a:endParaRPr lang="en-US" dirty="0" smtClean="0"/>
          </a:p>
          <a:p>
            <a:r>
              <a:rPr lang="en-US" dirty="0" smtClean="0"/>
              <a:t>No </a:t>
            </a:r>
            <a:r>
              <a:rPr lang="en-US" dirty="0"/>
              <a:t>portion of another vehicle’s frame may be reused in a solar car unless the team re-engineers/modifies the frame to fit the team’s solar car design or to install separate off-the-shelf components.</a:t>
            </a:r>
          </a:p>
        </p:txBody>
      </p:sp>
    </p:spTree>
    <p:extLst>
      <p:ext uri="{BB962C8B-B14F-4D97-AF65-F5344CB8AC3E}">
        <p14:creationId xmlns:p14="http://schemas.microsoft.com/office/powerpoint/2010/main" val="198630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3.9 - Scrapbook</a:t>
            </a:r>
            <a:endParaRPr lang="en-US" b="1" dirty="0"/>
          </a:p>
        </p:txBody>
      </p:sp>
      <p:sp>
        <p:nvSpPr>
          <p:cNvPr id="3" name="Content Placeholder 2"/>
          <p:cNvSpPr>
            <a:spLocks noGrp="1"/>
          </p:cNvSpPr>
          <p:nvPr>
            <p:ph idx="1"/>
          </p:nvPr>
        </p:nvSpPr>
        <p:spPr>
          <a:xfrm>
            <a:off x="457200" y="1371600"/>
            <a:ext cx="8229600" cy="4754563"/>
          </a:xfrm>
        </p:spPr>
        <p:txBody>
          <a:bodyPr/>
          <a:lstStyle/>
          <a:p>
            <a:r>
              <a:rPr lang="en-US" dirty="0" smtClean="0"/>
              <a:t>Scrapbook must be shown to Check-In to Race.</a:t>
            </a:r>
          </a:p>
          <a:p>
            <a:r>
              <a:rPr lang="en-US" dirty="0" smtClean="0"/>
              <a:t>Scrapbook must show history of the team building the solar car, including team engineering decision-making.</a:t>
            </a:r>
          </a:p>
          <a:p>
            <a:r>
              <a:rPr lang="en-US" dirty="0" smtClean="0"/>
              <a:t>Scrapbook will show team photos, design &amp; planning, CAD drawings, fundraising, testing.</a:t>
            </a:r>
          </a:p>
          <a:p>
            <a:r>
              <a:rPr lang="en-US" dirty="0" smtClean="0"/>
              <a:t>Digital copy of scrapbook due June 1</a:t>
            </a:r>
            <a:r>
              <a:rPr lang="en-US" baseline="30000" dirty="0" smtClean="0"/>
              <a:t>st</a:t>
            </a:r>
            <a:r>
              <a:rPr lang="en-US" dirty="0" smtClean="0"/>
              <a:t>. </a:t>
            </a:r>
            <a:endParaRPr lang="en-US" dirty="0"/>
          </a:p>
        </p:txBody>
      </p:sp>
    </p:spTree>
    <p:extLst>
      <p:ext uri="{BB962C8B-B14F-4D97-AF65-F5344CB8AC3E}">
        <p14:creationId xmlns:p14="http://schemas.microsoft.com/office/powerpoint/2010/main" val="83728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 3.10 – Oral Presentations</a:t>
            </a:r>
            <a:endParaRPr lang="en-US" b="1" dirty="0"/>
          </a:p>
        </p:txBody>
      </p:sp>
      <p:sp>
        <p:nvSpPr>
          <p:cNvPr id="3" name="Content Placeholder 2"/>
          <p:cNvSpPr>
            <a:spLocks noGrp="1"/>
          </p:cNvSpPr>
          <p:nvPr>
            <p:ph idx="1"/>
          </p:nvPr>
        </p:nvSpPr>
        <p:spPr/>
        <p:txBody>
          <a:bodyPr/>
          <a:lstStyle/>
          <a:p>
            <a:r>
              <a:rPr lang="en-US" dirty="0" smtClean="0"/>
              <a:t>Up to 20 laps not available for oral presentations.</a:t>
            </a:r>
          </a:p>
          <a:p>
            <a:r>
              <a:rPr lang="en-US" dirty="0" smtClean="0"/>
              <a:t>Presentation show discuss the teams overall planning, including engineering decisions.</a:t>
            </a:r>
          </a:p>
          <a:p>
            <a:r>
              <a:rPr lang="en-US" dirty="0" smtClean="0"/>
              <a:t>Teams have a strict 8 minutes to give their presentation.</a:t>
            </a:r>
          </a:p>
          <a:p>
            <a:r>
              <a:rPr lang="en-US" dirty="0" smtClean="0"/>
              <a:t>Judges will now give feedback per Oral Presentation Guidelines</a:t>
            </a:r>
            <a:endParaRPr lang="en-US" dirty="0"/>
          </a:p>
        </p:txBody>
      </p:sp>
    </p:spTree>
    <p:extLst>
      <p:ext uri="{BB962C8B-B14F-4D97-AF65-F5344CB8AC3E}">
        <p14:creationId xmlns:p14="http://schemas.microsoft.com/office/powerpoint/2010/main" val="257553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Qualifier</a:t>
            </a:r>
            <a:endParaRPr lang="en-US" b="1" dirty="0"/>
          </a:p>
        </p:txBody>
      </p:sp>
      <p:sp>
        <p:nvSpPr>
          <p:cNvPr id="3" name="Content Placeholder 2"/>
          <p:cNvSpPr>
            <a:spLocks noGrp="1"/>
          </p:cNvSpPr>
          <p:nvPr>
            <p:ph idx="1"/>
          </p:nvPr>
        </p:nvSpPr>
        <p:spPr>
          <a:xfrm>
            <a:off x="457200" y="1219200"/>
            <a:ext cx="8229600" cy="4906963"/>
          </a:xfrm>
        </p:spPr>
        <p:txBody>
          <a:bodyPr/>
          <a:lstStyle/>
          <a:p>
            <a:pPr marL="0" indent="0">
              <a:buNone/>
            </a:pPr>
            <a:r>
              <a:rPr lang="en-US" b="1" dirty="0" smtClean="0"/>
              <a:t>Qualifier for the 2020 Race will include:</a:t>
            </a:r>
          </a:p>
          <a:p>
            <a:pPr marL="971550" lvl="1" indent="-514350">
              <a:buAutoNum type="arabicParenBoth"/>
            </a:pPr>
            <a:r>
              <a:rPr lang="en-US" b="1" dirty="0" smtClean="0">
                <a:solidFill>
                  <a:srgbClr val="0070C0"/>
                </a:solidFill>
              </a:rPr>
              <a:t>3-Day Scrutineering</a:t>
            </a:r>
          </a:p>
          <a:p>
            <a:pPr marL="971550" lvl="1" indent="-514350">
              <a:buAutoNum type="arabicParenBoth"/>
            </a:pPr>
            <a:r>
              <a:rPr lang="en-US" b="1" dirty="0" smtClean="0">
                <a:solidFill>
                  <a:srgbClr val="0070C0"/>
                </a:solidFill>
              </a:rPr>
              <a:t>Stage One – First Day of Racing</a:t>
            </a:r>
          </a:p>
          <a:p>
            <a:pPr marL="457200" lvl="1" indent="0">
              <a:buNone/>
            </a:pPr>
            <a:r>
              <a:rPr lang="en-US" dirty="0"/>
              <a:t>	</a:t>
            </a:r>
            <a:r>
              <a:rPr lang="en-US" dirty="0" smtClean="0"/>
              <a:t>The top teams in each Solar Car Challenge Racing</a:t>
            </a:r>
          </a:p>
          <a:p>
            <a:pPr marL="457200" lvl="1" indent="0">
              <a:buNone/>
            </a:pPr>
            <a:r>
              <a:rPr lang="en-US" dirty="0"/>
              <a:t>	</a:t>
            </a:r>
            <a:r>
              <a:rPr lang="en-US" dirty="0" smtClean="0"/>
              <a:t>Division will move on to the three-day </a:t>
            </a:r>
            <a:r>
              <a:rPr lang="en-US" b="1" dirty="0" smtClean="0">
                <a:solidFill>
                  <a:srgbClr val="0070C0"/>
                </a:solidFill>
              </a:rPr>
              <a:t>Stage Two</a:t>
            </a:r>
          </a:p>
          <a:p>
            <a:pPr marL="457200" lvl="1" indent="0">
              <a:buNone/>
            </a:pPr>
            <a:r>
              <a:rPr lang="en-US" dirty="0"/>
              <a:t>	</a:t>
            </a:r>
            <a:r>
              <a:rPr lang="en-US" dirty="0" smtClean="0"/>
              <a:t>of racing.  [Approximately 25 teams]</a:t>
            </a:r>
          </a:p>
          <a:p>
            <a:pPr lvl="1">
              <a:buFont typeface="Wingdings" panose="05000000000000000000" pitchFamily="2" charset="2"/>
              <a:buChar char="§"/>
            </a:pPr>
            <a:r>
              <a:rPr lang="en-US" dirty="0" smtClean="0"/>
              <a:t>The winner in each division will be the team that	accumulates the most laps in Stare 1 and 2.</a:t>
            </a:r>
          </a:p>
          <a:p>
            <a:pPr lvl="1">
              <a:buFont typeface="Wingdings" panose="05000000000000000000" pitchFamily="2" charset="2"/>
              <a:buChar char="§"/>
            </a:pPr>
            <a:r>
              <a:rPr lang="en-US" dirty="0" smtClean="0"/>
              <a:t>All teams will receive an Official Race Ranking </a:t>
            </a:r>
            <a:endParaRPr lang="en-US" dirty="0"/>
          </a:p>
        </p:txBody>
      </p:sp>
    </p:spTree>
    <p:extLst>
      <p:ext uri="{BB962C8B-B14F-4D97-AF65-F5344CB8AC3E}">
        <p14:creationId xmlns:p14="http://schemas.microsoft.com/office/powerpoint/2010/main" val="1632898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494</Words>
  <Application>Microsoft Office PowerPoint</Application>
  <PresentationFormat>On-screen Show (4:3)</PresentationFormat>
  <Paragraphs>99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RULES FOR THE  2020 SOLAR CAR CHALLENGE</vt:lpstr>
      <vt:lpstr>EVENT UPDATES</vt:lpstr>
      <vt:lpstr>Rules Overview</vt:lpstr>
      <vt:lpstr>Important Dates</vt:lpstr>
      <vt:lpstr>Registration</vt:lpstr>
      <vt:lpstr>Rule 3.8 – Design of Solar Car</vt:lpstr>
      <vt:lpstr>Rule 3.9 - Scrapbook</vt:lpstr>
      <vt:lpstr>Rule 3.10 – Oral Presentations</vt:lpstr>
      <vt:lpstr>Qualifier</vt:lpstr>
      <vt:lpstr>Section 10: DIVISIONS</vt:lpstr>
      <vt:lpstr>   Section 5: SOLAR CAR REGULATIONS    5.1 – Dimensions – Length = 5m, Height = 1.6m, Width = 1.8m     5.1.2 – Stability  [Tilt Test]     5.1.3 – Body of Vehicle – windshields required, but body is    not required unless judges determine that driving     without a body would be unsafe.  A belly pan is    required.    Crush Zones drawings must include vertical and horizontal dimensions  and dimensions of Roll Bar.  [Rule 3.6]   5.2 – Structure – teams must be able to demonstrate specific,    adequate “crush zones.”     5.2.1 – Roll Cage welded to frame  (1.9cm OD, 5cm clearance)   5.2.2 -  Crush zones  (15cm from driver in all directions)   5.2.3 – Roll Bar welded to frame 5cm above driver’s head     (5cm OD) and must be construction of one    continuous piece of metal.   </vt:lpstr>
      <vt:lpstr>PowerPoint Presentation</vt:lpstr>
      <vt:lpstr>Section 5.4 - ELECTRICAL</vt:lpstr>
      <vt:lpstr>   </vt:lpstr>
      <vt:lpstr>   </vt:lpstr>
      <vt:lpstr>       5.5 – Electrical System Grounding – no grounding to frame       5.7 – Wire, Insulation, Connections – properly sized wire   (use wire table; sized to continuous system current)   *For 2021, no HV wire in driver’s compartment*    5.9 – Visibility                     </vt:lpstr>
      <vt:lpstr>     </vt:lpstr>
      <vt:lpstr>PowerPoint Presentation</vt:lpstr>
      <vt:lpstr>PowerPoint Presentation</vt:lpstr>
      <vt:lpstr> 5.10 – Braking test at Low Speed and High Speed  5.11 – Steering and turning radius [15-meters]  5.12 – Warning Systems – Turn Signals, Hazards, and Horn    Stop – red lights; Turn &amp; Hazards – amber lights  5.13 – Driver Safety   (a) Safety Belt – 5 point lap &amp; shoulder belt [Grade 8 bolts]    attached to frame of solar car   (b-c) Impact Protection  (body shells attached)   (d) Windshield must protect driver’s entire face   (e) Cockpit egress in 15 seconds   (f) Fire extinguishers  [Appropriate to battery type]   (g) Liquid container properly secured to the vehicle   (h) Belly pan   (i) Forced Air Circulation   (j) Driver seat provides neck support &amp; is bolted to frame   (k) Battery spill kit (baking soda)   (l) Closed toe shoes/hats   (m) Protective Eyewear in garage area  </vt:lpstr>
      <vt:lpstr> 5.14 – Throttle  5.15 – Covers &amp; Shields  5.16 – Electrical shock hazards – HV signs; properly insulated  5.17 - Radios 6 – Nature of the Event – Closed Track Race  Teams accumulate laps driving around Texas Motor Speedway.  Partial   laps do not count.  The team achieving the most laps over the   four days of racing will be declared the winner.  6.1 – Elapsed time   6.2 – Taking part in special events and Challenge Event  6.3 – Items provided by Race  6.4 – Items provided by participants  6.5 – “Trailering” provisions  6.8 – Charging  6.9 – Impound  6.11 – Attire – full brim hats, closed-toe shoes, jeans/shorts 7 – Scrutineering  7.8 – Required use of welding screen 8 –  Registration  8.3 –  Registration Fee   8.5 –  Team guests must comply with race rules   </vt:lpstr>
      <vt:lpstr>Sections 9, 11-21: How the race is run; read to understand what a day is like  19.   Support vehicles – teams must have a support vehicle with trailer  so that they can go out onto the track to pick up the solar car  in the event of a break down.  23.   Judging – responsibilities of judges; duty to judges  24.   Penalties  25.   Protests  29.   Responsibility to CHECK UPDATES </vt:lpstr>
      <vt:lpstr>PowerPoint Presentation</vt:lpstr>
      <vt:lpstr>32.1     Concept – The Electric-Solar Power Car Division is designed to simulate a “real world” solar application.   (a) Two passenger vehicle          (b) Solar Power Charging Station simulates a    permanent facility that would be used to charge the vehicle  </vt:lpstr>
      <vt:lpstr>   32.2 Physical Regulations    32.2.1 The Electric-Solar Power Car is governed by all the  regulations set out for a Classic Division Solar Car, except where  exceptions are provided in this Addendum.    32.2.2 Dimensions – the Electric-Solar Power Car will have the  following minimum dimensions:  Length – 4.5 meters;  Height – 1.5  meters;  Width – 1.5 meters. (no maximum dimensions)    32.2.3 Configuration – the Electric-Solar Powered Car must  accommodate two passengers.       32.1.3 (a) - The passengers must be seated in a comfortable   upright position to simulate a “real world” environment.       32.1.3 (b) - One passenger will be designated the “driver”;   the other passenger will be designated the “technician” for   communications, data collection, and strategy coordination.  </vt:lpstr>
      <vt:lpstr>32.2.4 Driver Weight – the minimum weight of the two drivers must be a total of at least 320 pounds.  If the sum of the drivers’ weight is less than 320 pounds, the solar car must carry a ballast.   32.2.5 Power – powered by interchangeable battery boxes charged by the sun at the team’s Solar Power Charging Station.   32.2.6 Battery  - teams can have two battery boxes:  one battery box will be in the solar car; the other battery box will be charging at the Solar Power Charging Station. Battery packs have 2 kWh max each.   32.2.7 – Disconnects - The Electric Solar Powered Car must have two Motor Disconnects per Rule 5.4.5. A single Array Disconnect must be located on the Solar Power Charging Station that is readily accessible to by-standers. No Array Disconnects are required for the Electric Solar Powered Car.</vt:lpstr>
      <vt:lpstr>  32.3 Solar Power Charging Station    32.3.1 Array – the solar power charging station can have an array no larger than 5 meters by 1.8 meters.  Solar Cells must be 19% efficiency or less.  32.3.2 Location – charging station in designated area, permanent once set up; can be rotated   32.3.3 Stability/Durability – the solar power charging station must be a stable facility capable of withstanding reasonable weather conditions.  This includes gusts of wind up to 40 mph and rain.  32.4  Battery Box Exchange Procedures  32.4.1 Batteries exchanged in designated area; monitored by judge  32.4.2 Once installed, solar car moves back onto race course.  32.4.3 Every car will drive a defined track   32.7  Team Assignments – Perform special “real-world” task each day </vt:lpstr>
      <vt:lpstr>Rule 33 – Cruiser Division Concept – The Cruiser Division is designed to resemble a regular passenger vehicle and provides teams an opportunity to include strategy by determining the number of passengers to carry throughout the challenge. Teams receive points equivalent to the number of passengers carried multiplied by the distance traveled. 33.2.1 – Governed by Advanced Division Guidelines 33.2.2 – Four Wheels 33.3.3 – Seats four people with four doors 33.3.4 – Passenger weight (160 lbs or ballast) 33.3.5 – Enclosed Body 33.3.6 – Integrated Array 33.3.7 – Trunk  Points for Driving is based on the number of laps x number of people in the   vehicle.</vt:lpstr>
      <vt:lpstr>  ATTIRE - Attire for all participants (including students, sponsors, chaperones, advisors, and others participating or traveling with team) in the Solar Car Challenge must be appropriate.    All participants must wear full-brimmed hats when in direct sunlight and closed-toe shoes throughout the event. Jeans are recommended for protection when working on the car and when kneeling on the ground. Shorts must be longer than the longest fingertip.  </vt:lpstr>
      <vt:lpstr>  Attire during the Solar Car Challenge The Solar Car Challenge is based on the philosophy of “cooperation rather than competition.”  Our event focuses on bringing teams together through the camaraderie of the solar car experience.     </vt:lpstr>
      <vt:lpstr> In keeping with this philosophy, we ask that team attire, banners, and printed materials focus on their solar car team logo, “school pride,” or community.    No attire, banners, or printed materials will be allowed that seek to promote any political candidate or philosophy.  Failure to follow this guideline will result in the removal of the offending items and/or disqualification from the event.     </vt:lpstr>
      <vt:lpstr>Use of Solar Car Challenge Logo  The Solar Car Challenge logo is the federally registered trademark of the Solar Car Challenge Foundation.  It cannot be used by teams for items of attire, banners, or printed materials without the prior written approval of the Solar Car Challenge President.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FOR THE  2013 SOLAR CAR CHALLENGE</dc:title>
  <dc:creator>Lehman Marks</dc:creator>
  <cp:lastModifiedBy>William Shih</cp:lastModifiedBy>
  <cp:revision>86</cp:revision>
  <dcterms:created xsi:type="dcterms:W3CDTF">2012-09-03T23:32:41Z</dcterms:created>
  <dcterms:modified xsi:type="dcterms:W3CDTF">2020-01-19T03:18:03Z</dcterms:modified>
</cp:coreProperties>
</file>